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handoutMasterIdLst>
    <p:handoutMasterId r:id="rId19"/>
  </p:handoutMasterIdLst>
  <p:sldIdLst>
    <p:sldId id="311" r:id="rId2"/>
    <p:sldId id="312" r:id="rId3"/>
    <p:sldId id="313" r:id="rId4"/>
    <p:sldId id="316" r:id="rId5"/>
    <p:sldId id="317" r:id="rId6"/>
    <p:sldId id="318" r:id="rId7"/>
    <p:sldId id="319" r:id="rId8"/>
    <p:sldId id="314" r:id="rId9"/>
    <p:sldId id="315" r:id="rId10"/>
    <p:sldId id="320" r:id="rId11"/>
    <p:sldId id="321" r:id="rId12"/>
    <p:sldId id="322" r:id="rId13"/>
    <p:sldId id="323" r:id="rId14"/>
    <p:sldId id="324" r:id="rId15"/>
    <p:sldId id="325" r:id="rId16"/>
    <p:sldId id="327" r:id="rId17"/>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4" autoAdjust="0"/>
    <p:restoredTop sz="94697" autoAdjust="0"/>
  </p:normalViewPr>
  <p:slideViewPr>
    <p:cSldViewPr snapToGrid="0" snapToObjects="1">
      <p:cViewPr varScale="1">
        <p:scale>
          <a:sx n="103" d="100"/>
          <a:sy n="103" d="100"/>
        </p:scale>
        <p:origin x="51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0A6B0C-1670-994B-A6F9-4834C64F15C8}" type="datetime1">
              <a:rPr lang="it-IT" smtClean="0"/>
              <a:t>07/02/2017</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35005FE-4F5C-B248-B842-6C92CCBDEB9E}" type="slidenum">
              <a:rPr lang="it-IT" smtClean="0"/>
              <a:t>‹N›</a:t>
            </a:fld>
            <a:endParaRPr lang="it-IT"/>
          </a:p>
        </p:txBody>
      </p:sp>
    </p:spTree>
    <p:extLst>
      <p:ext uri="{BB962C8B-B14F-4D97-AF65-F5344CB8AC3E}">
        <p14:creationId xmlns:p14="http://schemas.microsoft.com/office/powerpoint/2010/main" val="10261942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E036D-CE06-4348-8D03-581F7034C702}" type="datetime1">
              <a:rPr lang="it-IT" smtClean="0"/>
              <a:t>07/02/2017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D42119-E5B1-494F-AA9F-45C5B34B1004}" type="slidenum">
              <a:rPr lang="it-IT" smtClean="0"/>
              <a:t>‹N›</a:t>
            </a:fld>
            <a:endParaRPr lang="it-IT"/>
          </a:p>
        </p:txBody>
      </p:sp>
    </p:spTree>
    <p:extLst>
      <p:ext uri="{BB962C8B-B14F-4D97-AF65-F5344CB8AC3E}">
        <p14:creationId xmlns:p14="http://schemas.microsoft.com/office/powerpoint/2010/main" val="168141403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4542547-CBC3-4A4E-BCFE-5AFE1EE30902}" type="datetime1">
              <a:rPr lang="it-IT" smtClean="0"/>
              <a:t>07/02/2017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18394183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F4D5626-51E8-9C4F-A107-4B64610D6959}" type="datetime1">
              <a:rPr lang="it-IT" smtClean="0"/>
              <a:t>07/02/2017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37156453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00B576-89FD-B240-A3BC-83A3FC6B0580}" type="datetime1">
              <a:rPr lang="it-IT" smtClean="0"/>
              <a:t>07/02/2017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12810650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CBACBF7-E5A8-9B47-95AC-FE3EDE244377}" type="datetime1">
              <a:rPr lang="it-IT" smtClean="0"/>
              <a:t>07/02/2017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21415574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3037D490-A73B-3447-97DE-A7A6B61636F9}" type="datetime1">
              <a:rPr lang="it-IT" smtClean="0"/>
              <a:t>07/02/2017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22577757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B46E514-29FE-E84D-8CEC-EC3498D5CACF}" type="datetime1">
              <a:rPr lang="it-IT" smtClean="0"/>
              <a:t>07/02/2017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11605001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9410BD-A1A3-F849-AEC5-0CF56EDF57C9}" type="datetime1">
              <a:rPr lang="it-IT" smtClean="0"/>
              <a:t>07/02/2017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36627176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5EB85212-8C95-8D43-A67A-278EC227872C}" type="datetime1">
              <a:rPr lang="it-IT" smtClean="0"/>
              <a:t>07/02/2017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11204982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176FBF5-E679-FB48-A15A-029D411A2061}" type="datetime1">
              <a:rPr lang="it-IT" smtClean="0"/>
              <a:t>07/02/2017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40349554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2A291D0A-7071-354C-A419-99FE545DDB18}" type="datetime1">
              <a:rPr lang="it-IT" smtClean="0"/>
              <a:t>07/02/2017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4440683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02343722-952E-F040-A695-F65C5F209BC8}" type="datetime1">
              <a:rPr lang="it-IT" smtClean="0"/>
              <a:t>07/02/2017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22736341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F64B81-3C20-F749-A0B7-A081C8F76797}" type="datetime1">
              <a:rPr lang="it-IT" smtClean="0"/>
              <a:t>07/02/2017</a:t>
            </a:fld>
            <a:endParaRPr lang="it-IT"/>
          </a:p>
        </p:txBody>
      </p:sp>
      <p:sp>
        <p:nvSpPr>
          <p:cNvPr id="5" name="Segnaposto piè di pagina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F7C672-CE85-B645-9065-0D02B2288966}" type="slidenum">
              <a:rPr lang="it-IT" smtClean="0"/>
              <a:t>‹N›</a:t>
            </a:fld>
            <a:endParaRPr lang="it-IT"/>
          </a:p>
        </p:txBody>
      </p:sp>
    </p:spTree>
    <p:extLst>
      <p:ext uri="{BB962C8B-B14F-4D97-AF65-F5344CB8AC3E}">
        <p14:creationId xmlns:p14="http://schemas.microsoft.com/office/powerpoint/2010/main" val="2730324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a:alphaModFix amt="80000"/>
          </a:blip>
          <a:stretch>
            <a:fillRect/>
          </a:stretch>
        </p:blipFill>
        <p:spPr>
          <a:xfrm>
            <a:off x="131233" y="1053503"/>
            <a:ext cx="8915400" cy="4559300"/>
          </a:xfrm>
          <a:prstGeom prst="rect">
            <a:avLst/>
          </a:prstGeom>
        </p:spPr>
      </p:pic>
      <p:sp>
        <p:nvSpPr>
          <p:cNvPr id="5" name="Titolo 1"/>
          <p:cNvSpPr txBox="1">
            <a:spLocks/>
          </p:cNvSpPr>
          <p:nvPr/>
        </p:nvSpPr>
        <p:spPr>
          <a:xfrm>
            <a:off x="1210733" y="1268807"/>
            <a:ext cx="672253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3200" b="1" i="1" dirty="0" smtClean="0">
                <a:latin typeface="Book Antiqua"/>
                <a:cs typeface="Book Antiqua"/>
              </a:rPr>
              <a:t>Difesa della porta</a:t>
            </a:r>
          </a:p>
        </p:txBody>
      </p:sp>
      <p:sp>
        <p:nvSpPr>
          <p:cNvPr id="2" name="Titolo 1"/>
          <p:cNvSpPr>
            <a:spLocks noGrp="1"/>
          </p:cNvSpPr>
          <p:nvPr>
            <p:ph type="title"/>
          </p:nvPr>
        </p:nvSpPr>
        <p:spPr>
          <a:xfrm>
            <a:off x="5266265" y="4283872"/>
            <a:ext cx="3623734" cy="673629"/>
          </a:xfrm>
        </p:spPr>
        <p:txBody>
          <a:bodyPr>
            <a:normAutofit/>
          </a:bodyPr>
          <a:lstStyle/>
          <a:p>
            <a:r>
              <a:rPr lang="it-IT" sz="3200" b="1" i="1" dirty="0" smtClean="0">
                <a:latin typeface="Book Antiqua"/>
                <a:cs typeface="Book Antiqua"/>
              </a:rPr>
              <a:t>Capitolo 3</a:t>
            </a:r>
            <a:endParaRPr lang="it-IT" sz="3200" b="1" i="1" dirty="0">
              <a:latin typeface="Book Antiqua"/>
              <a:cs typeface="Book Antiqua"/>
            </a:endParaRPr>
          </a:p>
        </p:txBody>
      </p:sp>
      <p:sp>
        <p:nvSpPr>
          <p:cNvPr id="3" name="Segnaposto numero diapositiva 2"/>
          <p:cNvSpPr>
            <a:spLocks noGrp="1"/>
          </p:cNvSpPr>
          <p:nvPr>
            <p:ph type="sldNum" sz="quarter" idx="12"/>
          </p:nvPr>
        </p:nvSpPr>
        <p:spPr/>
        <p:txBody>
          <a:bodyPr/>
          <a:lstStyle/>
          <a:p>
            <a:fld id="{47F7C672-CE85-B645-9065-0D02B2288966}" type="slidenum">
              <a:rPr lang="it-IT" smtClean="0"/>
              <a:t>1</a:t>
            </a:fld>
            <a:endParaRPr lang="it-IT"/>
          </a:p>
        </p:txBody>
      </p:sp>
    </p:spTree>
    <p:extLst>
      <p:ext uri="{BB962C8B-B14F-4D97-AF65-F5344CB8AC3E}">
        <p14:creationId xmlns:p14="http://schemas.microsoft.com/office/powerpoint/2010/main" val="37881003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5</a:t>
            </a:r>
            <a:r>
              <a:rPr lang="it-IT" sz="2000" dirty="0">
                <a:solidFill>
                  <a:srgbClr val="000000"/>
                </a:solidFill>
                <a:latin typeface="Book Antiqua"/>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651001"/>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832068"/>
            <a:ext cx="8229600" cy="17081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spcBef>
                <a:spcPts val="0"/>
              </a:spcBef>
              <a:buFont typeface="Arial"/>
              <a:buNone/>
            </a:pPr>
            <a:r>
              <a:rPr lang="it-IT" sz="2200" dirty="0" smtClean="0">
                <a:solidFill>
                  <a:srgbClr val="FF0000"/>
                </a:solidFill>
                <a:latin typeface="Book Antiqua"/>
                <a:cs typeface="Book Antiqua"/>
              </a:rPr>
              <a:t>Descrizione</a:t>
            </a:r>
          </a:p>
          <a:p>
            <a:pPr marL="0" indent="180000" algn="just">
              <a:spcBef>
                <a:spcPts val="0"/>
              </a:spcBef>
              <a:buNone/>
            </a:pPr>
            <a:r>
              <a:rPr lang="it-IT" sz="1300" dirty="0" smtClean="0">
                <a:latin typeface="Book Antiqua"/>
                <a:cs typeface="Book Antiqua"/>
              </a:rPr>
              <a:t>Si nota in questa proposta come, oltre ai posizionamenti in discesa, vengono eseguiti i movimenti in salita a pulire l’area di rigore.</a:t>
            </a:r>
          </a:p>
          <a:p>
            <a:pPr marL="0" indent="180000" algn="just">
              <a:spcBef>
                <a:spcPts val="0"/>
              </a:spcBef>
              <a:buNone/>
            </a:pPr>
            <a:r>
              <a:rPr lang="it-IT" sz="1300" dirty="0" smtClean="0">
                <a:latin typeface="Book Antiqua"/>
                <a:cs typeface="Book Antiqua"/>
              </a:rPr>
              <a:t>Nell’esercitazione è aggiunta l’opzione di uno scarico  dell’avversario </a:t>
            </a:r>
            <a:r>
              <a:rPr lang="it-IT" sz="1300" dirty="0">
                <a:latin typeface="Book Antiqua"/>
                <a:cs typeface="Book Antiqua"/>
              </a:rPr>
              <a:t>e</a:t>
            </a:r>
            <a:r>
              <a:rPr lang="it-IT" sz="1300" dirty="0" smtClean="0">
                <a:latin typeface="Book Antiqua"/>
                <a:cs typeface="Book Antiqua"/>
              </a:rPr>
              <a:t> palla messa sopra la linea.</a:t>
            </a:r>
          </a:p>
          <a:p>
            <a:pPr marL="0" indent="180000" algn="just">
              <a:spcBef>
                <a:spcPts val="0"/>
              </a:spcBef>
              <a:buNone/>
            </a:pPr>
            <a:r>
              <a:rPr lang="it-IT" sz="1300" dirty="0" smtClean="0">
                <a:latin typeface="Book Antiqua"/>
                <a:cs typeface="Book Antiqua"/>
              </a:rPr>
              <a:t>Si può notare come i tre difensori prendono campo in salita in modo moderato considerata la velocità di trasmissione corta della palla tra i due avversari che non permette di sottrarre molta profondità agli attaccanti avversari.</a:t>
            </a:r>
            <a:endParaRPr lang="it-IT" sz="1300" dirty="0" smtClean="0">
              <a:solidFill>
                <a:srgbClr val="FF0000"/>
              </a:solidFill>
            </a:endParaRPr>
          </a:p>
        </p:txBody>
      </p:sp>
      <p:sp>
        <p:nvSpPr>
          <p:cNvPr id="10" name="Segnaposto contenuto 2"/>
          <p:cNvSpPr txBox="1">
            <a:spLocks/>
          </p:cNvSpPr>
          <p:nvPr/>
        </p:nvSpPr>
        <p:spPr>
          <a:xfrm>
            <a:off x="682907" y="635540"/>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solidFill>
                  <a:srgbClr val="000000"/>
                </a:solidFill>
                <a:latin typeface="Book Antiqua"/>
                <a:cs typeface="Book Antiqua"/>
              </a:rPr>
              <a:t>Difesa della porta </a:t>
            </a:r>
            <a:r>
              <a:rPr lang="it-IT" sz="2400" i="1" u="sng" dirty="0" smtClean="0">
                <a:solidFill>
                  <a:srgbClr val="000000"/>
                </a:solidFill>
                <a:latin typeface="Book Antiqua"/>
                <a:cs typeface="Book Antiqua"/>
              </a:rPr>
              <a:t>con scarico corto ed avversario</a:t>
            </a:r>
            <a:endParaRPr lang="it-IT" sz="2400" i="1" u="sng" dirty="0">
              <a:solidFill>
                <a:srgbClr val="000000"/>
              </a:solidFill>
              <a:latin typeface="Book Antiqua"/>
              <a:cs typeface="Book Antiqua"/>
            </a:endParaRPr>
          </a:p>
          <a:p>
            <a:pPr marL="0" indent="0">
              <a:buFont typeface="Arial"/>
              <a:buNone/>
            </a:pPr>
            <a:endParaRPr lang="it-IT" sz="3600" dirty="0"/>
          </a:p>
        </p:txBody>
      </p:sp>
      <p:sp>
        <p:nvSpPr>
          <p:cNvPr id="2" name="Segnaposto numero diapositiva 1"/>
          <p:cNvSpPr>
            <a:spLocks noGrp="1"/>
          </p:cNvSpPr>
          <p:nvPr>
            <p:ph type="sldNum" sz="quarter" idx="12"/>
          </p:nvPr>
        </p:nvSpPr>
        <p:spPr/>
        <p:txBody>
          <a:bodyPr/>
          <a:lstStyle/>
          <a:p>
            <a:fld id="{47F7C672-CE85-B645-9065-0D02B2288966}" type="slidenum">
              <a:rPr lang="it-IT" smtClean="0"/>
              <a:t>10</a:t>
            </a:fld>
            <a:endParaRPr lang="it-IT" dirty="0"/>
          </a:p>
        </p:txBody>
      </p:sp>
      <p:pic>
        <p:nvPicPr>
          <p:cNvPr id="8" name="Immagine 7" descr="difesa aerea.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36150" y="2062125"/>
            <a:ext cx="5871700" cy="2733750"/>
          </a:xfrm>
          <a:prstGeom prst="rect">
            <a:avLst/>
          </a:prstGeom>
        </p:spPr>
      </p:pic>
    </p:spTree>
    <p:extLst>
      <p:ext uri="{BB962C8B-B14F-4D97-AF65-F5344CB8AC3E}">
        <p14:creationId xmlns:p14="http://schemas.microsoft.com/office/powerpoint/2010/main" val="24729075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47F7C672-CE85-B645-9065-0D02B2288966}" type="slidenum">
              <a:rPr lang="it-IT" smtClean="0"/>
              <a:t>11</a:t>
            </a:fld>
            <a:endParaRPr lang="it-IT"/>
          </a:p>
        </p:txBody>
      </p:sp>
      <p:sp>
        <p:nvSpPr>
          <p:cNvPr id="8" name="Segnaposto contenuto 2"/>
          <p:cNvSpPr txBox="1">
            <a:spLocks/>
          </p:cNvSpPr>
          <p:nvPr/>
        </p:nvSpPr>
        <p:spPr>
          <a:xfrm>
            <a:off x="682907" y="601674"/>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solidFill>
                  <a:srgbClr val="000000"/>
                </a:solidFill>
                <a:latin typeface="Book Antiqua"/>
                <a:cs typeface="Book Antiqua"/>
              </a:rPr>
              <a:t>Difesa della </a:t>
            </a:r>
            <a:r>
              <a:rPr lang="it-IT" sz="2400" i="1" u="sng" dirty="0" smtClean="0">
                <a:solidFill>
                  <a:srgbClr val="000000"/>
                </a:solidFill>
                <a:latin typeface="Book Antiqua"/>
                <a:cs typeface="Book Antiqua"/>
              </a:rPr>
              <a:t>porta, scarico </a:t>
            </a:r>
            <a:r>
              <a:rPr lang="it-IT" sz="2400" i="1" u="sng" dirty="0">
                <a:solidFill>
                  <a:srgbClr val="000000"/>
                </a:solidFill>
                <a:latin typeface="Book Antiqua"/>
                <a:cs typeface="Book Antiqua"/>
              </a:rPr>
              <a:t>lungo ed </a:t>
            </a:r>
            <a:r>
              <a:rPr lang="it-IT" sz="2400" i="1" u="sng" dirty="0" smtClean="0">
                <a:solidFill>
                  <a:srgbClr val="000000"/>
                </a:solidFill>
                <a:latin typeface="Book Antiqua"/>
                <a:cs typeface="Book Antiqua"/>
              </a:rPr>
              <a:t>avversario</a:t>
            </a:r>
            <a:endParaRPr lang="it-IT" sz="2400" i="1" u="sng" dirty="0">
              <a:solidFill>
                <a:srgbClr val="000000"/>
              </a:solidFill>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pic>
        <p:nvPicPr>
          <p:cNvPr id="5" name="difesa porta, scarico lung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16480"/>
            <a:ext cx="8045450" cy="4525963"/>
          </a:xfrm>
        </p:spPr>
      </p:pic>
    </p:spTree>
    <p:extLst>
      <p:ext uri="{BB962C8B-B14F-4D97-AF65-F5344CB8AC3E}">
        <p14:creationId xmlns:p14="http://schemas.microsoft.com/office/powerpoint/2010/main" val="21419373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6</a:t>
            </a:r>
            <a:r>
              <a:rPr lang="it-IT" sz="2000" dirty="0">
                <a:solidFill>
                  <a:srgbClr val="000000"/>
                </a:solidFill>
                <a:latin typeface="Book Antiqua"/>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651001"/>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832068"/>
            <a:ext cx="8229600" cy="17081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spcBef>
                <a:spcPts val="0"/>
              </a:spcBef>
              <a:buFont typeface="Arial"/>
              <a:buNone/>
            </a:pPr>
            <a:r>
              <a:rPr lang="it-IT" sz="2000" dirty="0" smtClean="0">
                <a:solidFill>
                  <a:srgbClr val="FF0000"/>
                </a:solidFill>
                <a:latin typeface="Book Antiqua"/>
                <a:cs typeface="Book Antiqua"/>
              </a:rPr>
              <a:t>Descrizione</a:t>
            </a:r>
          </a:p>
          <a:p>
            <a:pPr marL="0" indent="180000" algn="just">
              <a:spcBef>
                <a:spcPts val="0"/>
              </a:spcBef>
              <a:buNone/>
            </a:pPr>
            <a:r>
              <a:rPr lang="it-IT" sz="1300" dirty="0">
                <a:latin typeface="Book Antiqua"/>
                <a:cs typeface="Book Antiqua"/>
              </a:rPr>
              <a:t>L</a:t>
            </a:r>
            <a:r>
              <a:rPr lang="it-IT" sz="1300" dirty="0" smtClean="0">
                <a:latin typeface="Book Antiqua"/>
                <a:cs typeface="Book Antiqua"/>
              </a:rPr>
              <a:t>a differenza tra questa proposta e la precedente è che si tratta di uno scarico lungo, dove i difensori possono limitare ancora di più la profondità agli attaccanti avversari visto il tempo di trasmissione della palla tra i due; in più, si tratta di una fuga a due tempi di velocità diverse visto che l’avversario non calcia direttamente ma a due tempi.</a:t>
            </a:r>
          </a:p>
          <a:p>
            <a:pPr marL="0" indent="180000" algn="just">
              <a:spcBef>
                <a:spcPts val="0"/>
              </a:spcBef>
              <a:buNone/>
            </a:pPr>
            <a:r>
              <a:rPr lang="it-IT" sz="1300" dirty="0" smtClean="0">
                <a:latin typeface="Book Antiqua"/>
                <a:cs typeface="Book Antiqua"/>
              </a:rPr>
              <a:t>Oltre alla presenza di due avversari a ridosso dei tre difensori, si nota la presenza del centrocampista centrale per gli stessi motivi elencati nelle precedenti esercitazioni in cui veniva impiegato.</a:t>
            </a:r>
          </a:p>
          <a:p>
            <a:pPr marL="0" indent="0" algn="just">
              <a:buNone/>
            </a:pPr>
            <a:endParaRPr lang="it-IT" dirty="0" smtClean="0">
              <a:solidFill>
                <a:srgbClr val="FF0000"/>
              </a:solidFill>
            </a:endParaRPr>
          </a:p>
        </p:txBody>
      </p:sp>
      <p:sp>
        <p:nvSpPr>
          <p:cNvPr id="10" name="Segnaposto contenuto 2"/>
          <p:cNvSpPr txBox="1">
            <a:spLocks/>
          </p:cNvSpPr>
          <p:nvPr/>
        </p:nvSpPr>
        <p:spPr>
          <a:xfrm>
            <a:off x="682907" y="635540"/>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solidFill>
                  <a:srgbClr val="000000"/>
                </a:solidFill>
                <a:latin typeface="Book Antiqua"/>
                <a:cs typeface="Book Antiqua"/>
              </a:rPr>
              <a:t>Difesa della </a:t>
            </a:r>
            <a:r>
              <a:rPr lang="it-IT" sz="2400" i="1" u="sng" dirty="0" smtClean="0">
                <a:solidFill>
                  <a:srgbClr val="000000"/>
                </a:solidFill>
                <a:latin typeface="Book Antiqua"/>
                <a:cs typeface="Book Antiqua"/>
              </a:rPr>
              <a:t>porta e scarico lungo, </a:t>
            </a:r>
          </a:p>
          <a:p>
            <a:pPr marL="0" indent="0" algn="ctr">
              <a:buNone/>
            </a:pPr>
            <a:r>
              <a:rPr lang="it-IT" sz="2400" i="1" u="sng" dirty="0" smtClean="0">
                <a:solidFill>
                  <a:srgbClr val="000000"/>
                </a:solidFill>
                <a:latin typeface="Book Antiqua"/>
                <a:cs typeface="Book Antiqua"/>
              </a:rPr>
              <a:t>con centrocampista centrale ed </a:t>
            </a:r>
            <a:r>
              <a:rPr lang="it-IT" sz="2400" i="1" u="sng" dirty="0">
                <a:solidFill>
                  <a:srgbClr val="000000"/>
                </a:solidFill>
                <a:latin typeface="Book Antiqua"/>
                <a:cs typeface="Book Antiqua"/>
              </a:rPr>
              <a:t>avversari</a:t>
            </a:r>
          </a:p>
          <a:p>
            <a:pPr marL="0" indent="0">
              <a:buFont typeface="Arial"/>
              <a:buNone/>
            </a:pPr>
            <a:endParaRPr lang="it-IT" sz="3600" dirty="0"/>
          </a:p>
        </p:txBody>
      </p:sp>
      <p:sp>
        <p:nvSpPr>
          <p:cNvPr id="2" name="Segnaposto numero diapositiva 1"/>
          <p:cNvSpPr>
            <a:spLocks noGrp="1"/>
          </p:cNvSpPr>
          <p:nvPr>
            <p:ph type="sldNum" sz="quarter" idx="12"/>
          </p:nvPr>
        </p:nvSpPr>
        <p:spPr/>
        <p:txBody>
          <a:bodyPr/>
          <a:lstStyle/>
          <a:p>
            <a:fld id="{47F7C672-CE85-B645-9065-0D02B2288966}" type="slidenum">
              <a:rPr lang="it-IT" smtClean="0"/>
              <a:t>12</a:t>
            </a:fld>
            <a:endParaRPr lang="it-IT"/>
          </a:p>
        </p:txBody>
      </p:sp>
      <p:pic>
        <p:nvPicPr>
          <p:cNvPr id="8" name="Immagine 7" descr="difesa aerea.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74250" y="2062125"/>
            <a:ext cx="5795500" cy="2733750"/>
          </a:xfrm>
          <a:prstGeom prst="rect">
            <a:avLst/>
          </a:prstGeom>
        </p:spPr>
      </p:pic>
    </p:spTree>
    <p:extLst>
      <p:ext uri="{BB962C8B-B14F-4D97-AF65-F5344CB8AC3E}">
        <p14:creationId xmlns:p14="http://schemas.microsoft.com/office/powerpoint/2010/main" val="25212708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47F7C672-CE85-B645-9065-0D02B2288966}" type="slidenum">
              <a:rPr lang="it-IT" smtClean="0"/>
              <a:t>13</a:t>
            </a:fld>
            <a:endParaRPr lang="it-IT"/>
          </a:p>
        </p:txBody>
      </p:sp>
      <p:sp>
        <p:nvSpPr>
          <p:cNvPr id="8" name="Segnaposto contenuto 2"/>
          <p:cNvSpPr txBox="1">
            <a:spLocks/>
          </p:cNvSpPr>
          <p:nvPr/>
        </p:nvSpPr>
        <p:spPr>
          <a:xfrm>
            <a:off x="682907" y="567808"/>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solidFill>
                  <a:srgbClr val="000000"/>
                </a:solidFill>
                <a:latin typeface="Book Antiqua"/>
                <a:cs typeface="Book Antiqua"/>
              </a:rPr>
              <a:t>Difesa della porta e scarico </a:t>
            </a:r>
            <a:r>
              <a:rPr lang="it-IT" sz="2400" i="1" u="sng" dirty="0" smtClean="0">
                <a:solidFill>
                  <a:srgbClr val="000000"/>
                </a:solidFill>
                <a:latin typeface="Book Antiqua"/>
                <a:cs typeface="Book Antiqua"/>
              </a:rPr>
              <a:t>lungo </a:t>
            </a:r>
            <a:endParaRPr lang="it-IT" sz="2400" i="1" u="sng" dirty="0">
              <a:solidFill>
                <a:srgbClr val="000000"/>
              </a:solidFill>
              <a:latin typeface="Book Antiqua"/>
              <a:cs typeface="Book Antiqua"/>
            </a:endParaRPr>
          </a:p>
          <a:p>
            <a:pPr marL="0" indent="0" algn="ctr">
              <a:buNone/>
            </a:pPr>
            <a:r>
              <a:rPr lang="it-IT" sz="2400" i="1" u="sng" dirty="0" smtClean="0">
                <a:solidFill>
                  <a:srgbClr val="000000"/>
                </a:solidFill>
                <a:latin typeface="Book Antiqua"/>
                <a:cs typeface="Book Antiqua"/>
              </a:rPr>
              <a:t>con centrocampista centrale </a:t>
            </a:r>
            <a:r>
              <a:rPr lang="it-IT" sz="2400" i="1" u="sng" dirty="0">
                <a:solidFill>
                  <a:srgbClr val="000000"/>
                </a:solidFill>
                <a:latin typeface="Book Antiqua"/>
                <a:cs typeface="Book Antiqua"/>
              </a:rPr>
              <a:t>ed avversari</a:t>
            </a: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pic>
        <p:nvPicPr>
          <p:cNvPr id="3" name="difesa della porta, scarico lungo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42175360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7ª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651001"/>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832068"/>
            <a:ext cx="8229600" cy="1708148"/>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spcBef>
                <a:spcPts val="0"/>
              </a:spcBef>
              <a:buFont typeface="Arial"/>
              <a:buNone/>
            </a:pPr>
            <a:r>
              <a:rPr lang="it-IT" sz="2200" dirty="0" smtClean="0">
                <a:solidFill>
                  <a:srgbClr val="FF0000"/>
                </a:solidFill>
                <a:latin typeface="Book Antiqua"/>
                <a:cs typeface="Book Antiqua"/>
              </a:rPr>
              <a:t>Descrizione</a:t>
            </a:r>
          </a:p>
          <a:p>
            <a:pPr marL="0" indent="180000" algn="just">
              <a:spcBef>
                <a:spcPts val="0"/>
              </a:spcBef>
              <a:buNone/>
            </a:pPr>
            <a:r>
              <a:rPr lang="it-IT" sz="1400" dirty="0" smtClean="0">
                <a:latin typeface="Book Antiqua"/>
                <a:cs typeface="Book Antiqua"/>
              </a:rPr>
              <a:t>In questa esercitazione sono aumentate le letture e le difficoltà per i difensori poiché è stato inserito uno scarico in più oltre a tutte le letture delle esercitazioni precedenti.</a:t>
            </a:r>
          </a:p>
          <a:p>
            <a:pPr marL="0" indent="180000" algn="just">
              <a:spcBef>
                <a:spcPts val="0"/>
              </a:spcBef>
              <a:buNone/>
            </a:pPr>
            <a:r>
              <a:rPr lang="it-IT" sz="1400" dirty="0" smtClean="0">
                <a:latin typeface="Book Antiqua"/>
                <a:cs typeface="Book Antiqua"/>
              </a:rPr>
              <a:t>Oltre alle varie posizioni in area in base all’altezza della palla con avversario in discesa, diventa di vitale importanza la pulitura dell’area e la lettura sul secondo scarico, dove la linea difensiva ha la possibilità di prendere ancora campo nonostante il passaggio avvenga in orizzontale.</a:t>
            </a:r>
          </a:p>
          <a:p>
            <a:pPr marL="0" indent="180000" algn="just">
              <a:spcBef>
                <a:spcPts val="0"/>
              </a:spcBef>
              <a:buNone/>
            </a:pPr>
            <a:r>
              <a:rPr lang="it-IT" sz="1400" dirty="0" smtClean="0">
                <a:latin typeface="Book Antiqua"/>
                <a:cs typeface="Book Antiqua"/>
              </a:rPr>
              <a:t>Anche in questo caso si nota la presenza di due avversari a ridosso dei tre difensori, in più la presenza del centrocampista centrale a copertura dello spazio davanti alla linea difensiva.</a:t>
            </a:r>
          </a:p>
          <a:p>
            <a:pPr marL="0" indent="180000" algn="ctr">
              <a:spcBef>
                <a:spcPts val="0"/>
              </a:spcBef>
              <a:buNone/>
            </a:pPr>
            <a:endParaRPr lang="it-IT" sz="1400" dirty="0" smtClean="0">
              <a:latin typeface="Book Antiqua"/>
              <a:cs typeface="Book Antiqua"/>
            </a:endParaRPr>
          </a:p>
          <a:p>
            <a:pPr marL="0" indent="0">
              <a:buFont typeface="Arial"/>
              <a:buNone/>
            </a:pPr>
            <a:endParaRPr lang="it-IT" dirty="0" smtClean="0">
              <a:solidFill>
                <a:srgbClr val="FF0000"/>
              </a:solidFill>
            </a:endParaRPr>
          </a:p>
          <a:p>
            <a:pPr marL="0" indent="0">
              <a:buFont typeface="Arial"/>
              <a:buNone/>
            </a:pPr>
            <a:endParaRPr lang="it-IT" dirty="0" smtClean="0">
              <a:solidFill>
                <a:srgbClr val="FF0000"/>
              </a:solidFill>
            </a:endParaRPr>
          </a:p>
        </p:txBody>
      </p:sp>
      <p:sp>
        <p:nvSpPr>
          <p:cNvPr id="10" name="Segnaposto contenuto 2"/>
          <p:cNvSpPr txBox="1">
            <a:spLocks/>
          </p:cNvSpPr>
          <p:nvPr/>
        </p:nvSpPr>
        <p:spPr>
          <a:xfrm>
            <a:off x="682907" y="635540"/>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solidFill>
                  <a:srgbClr val="000000"/>
                </a:solidFill>
                <a:latin typeface="Book Antiqua"/>
                <a:cs typeface="Book Antiqua"/>
              </a:rPr>
              <a:t>Difesa della </a:t>
            </a:r>
            <a:r>
              <a:rPr lang="it-IT" sz="2400" i="1" u="sng" dirty="0" smtClean="0">
                <a:solidFill>
                  <a:srgbClr val="000000"/>
                </a:solidFill>
                <a:latin typeface="Book Antiqua"/>
                <a:cs typeface="Book Antiqua"/>
              </a:rPr>
              <a:t>porta con scarico lungo e orizzontale, </a:t>
            </a:r>
          </a:p>
          <a:p>
            <a:pPr marL="0" indent="0" algn="ctr">
              <a:buNone/>
            </a:pPr>
            <a:r>
              <a:rPr lang="it-IT" sz="2400" i="1" u="sng" dirty="0" smtClean="0">
                <a:solidFill>
                  <a:srgbClr val="000000"/>
                </a:solidFill>
                <a:latin typeface="Book Antiqua"/>
                <a:cs typeface="Book Antiqua"/>
              </a:rPr>
              <a:t>con centrocampista centrale ed </a:t>
            </a:r>
            <a:r>
              <a:rPr lang="it-IT" sz="2400" i="1" u="sng" dirty="0">
                <a:solidFill>
                  <a:srgbClr val="000000"/>
                </a:solidFill>
                <a:latin typeface="Book Antiqua"/>
                <a:cs typeface="Book Antiqua"/>
              </a:rPr>
              <a:t>avversari</a:t>
            </a:r>
          </a:p>
          <a:p>
            <a:pPr marL="0" indent="0">
              <a:buFont typeface="Arial"/>
              <a:buNone/>
            </a:pPr>
            <a:endParaRPr lang="it-IT" sz="3600" dirty="0"/>
          </a:p>
        </p:txBody>
      </p:sp>
      <p:sp>
        <p:nvSpPr>
          <p:cNvPr id="2" name="Segnaposto numero diapositiva 1"/>
          <p:cNvSpPr>
            <a:spLocks noGrp="1"/>
          </p:cNvSpPr>
          <p:nvPr>
            <p:ph type="sldNum" sz="quarter" idx="12"/>
          </p:nvPr>
        </p:nvSpPr>
        <p:spPr/>
        <p:txBody>
          <a:bodyPr/>
          <a:lstStyle/>
          <a:p>
            <a:fld id="{47F7C672-CE85-B645-9065-0D02B2288966}" type="slidenum">
              <a:rPr lang="it-IT" smtClean="0"/>
              <a:t>14</a:t>
            </a:fld>
            <a:endParaRPr lang="it-IT"/>
          </a:p>
        </p:txBody>
      </p:sp>
      <p:pic>
        <p:nvPicPr>
          <p:cNvPr id="8" name="Immagine 7" descr="difesa aerea.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53600" y="2062125"/>
            <a:ext cx="6036800" cy="2733750"/>
          </a:xfrm>
          <a:prstGeom prst="rect">
            <a:avLst/>
          </a:prstGeom>
        </p:spPr>
      </p:pic>
    </p:spTree>
    <p:extLst>
      <p:ext uri="{BB962C8B-B14F-4D97-AF65-F5344CB8AC3E}">
        <p14:creationId xmlns:p14="http://schemas.microsoft.com/office/powerpoint/2010/main" val="18485312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47F7C672-CE85-B645-9065-0D02B2288966}" type="slidenum">
              <a:rPr lang="it-IT" smtClean="0"/>
              <a:t>15</a:t>
            </a:fld>
            <a:endParaRPr lang="it-IT"/>
          </a:p>
        </p:txBody>
      </p:sp>
      <p:sp>
        <p:nvSpPr>
          <p:cNvPr id="8" name="Segnaposto contenuto 2"/>
          <p:cNvSpPr txBox="1">
            <a:spLocks/>
          </p:cNvSpPr>
          <p:nvPr/>
        </p:nvSpPr>
        <p:spPr>
          <a:xfrm>
            <a:off x="682907" y="567808"/>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solidFill>
                  <a:srgbClr val="000000"/>
                </a:solidFill>
                <a:latin typeface="Book Antiqua"/>
                <a:cs typeface="Book Antiqua"/>
              </a:rPr>
              <a:t>Difesa della </a:t>
            </a:r>
            <a:r>
              <a:rPr lang="it-IT" sz="2400" i="1" u="sng" dirty="0" smtClean="0">
                <a:solidFill>
                  <a:srgbClr val="000000"/>
                </a:solidFill>
                <a:latin typeface="Book Antiqua"/>
                <a:cs typeface="Book Antiqua"/>
              </a:rPr>
              <a:t>porta con scarico </a:t>
            </a:r>
            <a:r>
              <a:rPr lang="it-IT" sz="2400" i="1" u="sng" dirty="0">
                <a:solidFill>
                  <a:srgbClr val="000000"/>
                </a:solidFill>
                <a:latin typeface="Book Antiqua"/>
                <a:cs typeface="Book Antiqua"/>
              </a:rPr>
              <a:t>lungo </a:t>
            </a:r>
            <a:r>
              <a:rPr lang="it-IT" sz="2400" i="1" u="sng" dirty="0" smtClean="0">
                <a:solidFill>
                  <a:srgbClr val="000000"/>
                </a:solidFill>
                <a:latin typeface="Book Antiqua"/>
                <a:cs typeface="Book Antiqua"/>
              </a:rPr>
              <a:t>verticale e </a:t>
            </a:r>
            <a:r>
              <a:rPr lang="it-IT" sz="2400" i="1" u="sng" dirty="0">
                <a:solidFill>
                  <a:srgbClr val="000000"/>
                </a:solidFill>
                <a:latin typeface="Book Antiqua"/>
                <a:cs typeface="Book Antiqua"/>
              </a:rPr>
              <a:t>orizzontale, </a:t>
            </a:r>
          </a:p>
          <a:p>
            <a:pPr marL="0" indent="0" algn="ctr">
              <a:buNone/>
            </a:pPr>
            <a:r>
              <a:rPr lang="it-IT" sz="2400" i="1" u="sng" dirty="0" smtClean="0">
                <a:solidFill>
                  <a:srgbClr val="000000"/>
                </a:solidFill>
                <a:latin typeface="Book Antiqua"/>
                <a:cs typeface="Book Antiqua"/>
              </a:rPr>
              <a:t>con centrocampista centrale e </a:t>
            </a:r>
            <a:r>
              <a:rPr lang="it-IT" sz="2400" i="1" u="sng" dirty="0">
                <a:solidFill>
                  <a:srgbClr val="000000"/>
                </a:solidFill>
                <a:latin typeface="Book Antiqua"/>
                <a:cs typeface="Book Antiqua"/>
              </a:rPr>
              <a:t>avversari</a:t>
            </a: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pic>
        <p:nvPicPr>
          <p:cNvPr id="5" name="difesa porta, scarico lungo+ orizzontal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8740856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47F7C672-CE85-B645-9065-0D02B2288966}" type="slidenum">
              <a:rPr lang="it-IT" smtClean="0"/>
              <a:t>16</a:t>
            </a:fld>
            <a:endParaRPr lang="it-IT"/>
          </a:p>
        </p:txBody>
      </p:sp>
      <p:sp>
        <p:nvSpPr>
          <p:cNvPr id="6" name="Titolo 1"/>
          <p:cNvSpPr txBox="1">
            <a:spLocks/>
          </p:cNvSpPr>
          <p:nvPr/>
        </p:nvSpPr>
        <p:spPr>
          <a:xfrm>
            <a:off x="3132667" y="227851"/>
            <a:ext cx="2878667" cy="77522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3600" i="1" dirty="0" smtClean="0">
                <a:latin typeface="Book Antiqua"/>
                <a:cs typeface="Book Antiqua"/>
              </a:rPr>
              <a:t>Conclusioni</a:t>
            </a:r>
            <a:endParaRPr lang="it-IT" sz="3600" i="1" dirty="0">
              <a:latin typeface="Book Antiqua"/>
              <a:cs typeface="Book Antiqua"/>
            </a:endParaRPr>
          </a:p>
        </p:txBody>
      </p:sp>
      <p:sp>
        <p:nvSpPr>
          <p:cNvPr id="8" name="CasellaDiTesto 7"/>
          <p:cNvSpPr txBox="1"/>
          <p:nvPr/>
        </p:nvSpPr>
        <p:spPr>
          <a:xfrm>
            <a:off x="941265" y="1048840"/>
            <a:ext cx="7261471" cy="5632311"/>
          </a:xfrm>
          <a:prstGeom prst="rect">
            <a:avLst/>
          </a:prstGeom>
          <a:noFill/>
        </p:spPr>
        <p:txBody>
          <a:bodyPr wrap="square" rtlCol="0">
            <a:spAutoFit/>
          </a:bodyPr>
          <a:lstStyle/>
          <a:p>
            <a:pPr indent="180000" algn="just"/>
            <a:r>
              <a:rPr lang="it-IT" sz="1500" dirty="0" smtClean="0">
                <a:latin typeface="Book Antiqua"/>
                <a:cs typeface="Book Antiqua"/>
              </a:rPr>
              <a:t>Nel corso master che ho frequentato, ho notato la curiosità dei miei colleghi nel voler conoscere o approfondire le dinamiche della linea difensiva a 4 con orientamento sulla palla: proprio il loro interesse attivo a questo argomento ha per me rappresentato lo stimolo decisivo che mi ha indotto alla trattazione di questo argomento nella mia tesi conclusiva.</a:t>
            </a:r>
          </a:p>
          <a:p>
            <a:pPr indent="180000" algn="just"/>
            <a:r>
              <a:rPr lang="it-IT" sz="1500" dirty="0" smtClean="0">
                <a:latin typeface="Book Antiqua"/>
                <a:cs typeface="Book Antiqua"/>
              </a:rPr>
              <a:t>Non credo si tratti dell’unica metodologia vincente, ma di un sistema che, con i suoi pregi e i suoi difetti,  debba far parte del bagaglio tattico di ogni allenatore.</a:t>
            </a:r>
          </a:p>
          <a:p>
            <a:pPr indent="180000" algn="just"/>
            <a:r>
              <a:rPr lang="it-IT" sz="1500" dirty="0" smtClean="0">
                <a:latin typeface="Book Antiqua"/>
                <a:cs typeface="Book Antiqua"/>
              </a:rPr>
              <a:t>Le esercitazioni qui riportate sono una parte delle proposte che utilizziamo per allenare questo tipo di metodologia.  </a:t>
            </a:r>
          </a:p>
          <a:p>
            <a:pPr indent="180000" algn="just"/>
            <a:r>
              <a:rPr lang="it-IT" sz="1500" dirty="0" smtClean="0">
                <a:latin typeface="Book Antiqua"/>
                <a:cs typeface="Book Antiqua"/>
              </a:rPr>
              <a:t>L’obiettivo in questa tesi è quello di fornire utili elementi per approcciare a questo tipo di difesa in maniera corretta e con le varie evoluzioni da utilizzare in base al livello e alle capacità di apprendimento degli atleti che si hanno a disposizione.</a:t>
            </a:r>
          </a:p>
          <a:p>
            <a:pPr indent="180000" algn="just"/>
            <a:r>
              <a:rPr lang="it-IT" sz="1500" dirty="0" smtClean="0">
                <a:latin typeface="Book Antiqua"/>
                <a:cs typeface="Book Antiqua"/>
              </a:rPr>
              <a:t>È vero anche che, per poter attuare questa metodologia, c’è bisogno della totale convinzione da parte dei calciatori in quello che gli viene proposto dall’allenatore.</a:t>
            </a:r>
          </a:p>
          <a:p>
            <a:pPr indent="180000" algn="just"/>
            <a:r>
              <a:rPr lang="it-IT" sz="1500" dirty="0">
                <a:latin typeface="Book Antiqua"/>
                <a:cs typeface="Book Antiqua"/>
              </a:rPr>
              <a:t>N</a:t>
            </a:r>
            <a:r>
              <a:rPr lang="it-IT" sz="1500" dirty="0" smtClean="0">
                <a:latin typeface="Book Antiqua"/>
                <a:cs typeface="Book Antiqua"/>
              </a:rPr>
              <a:t>ei tre capitoli che compongono questo lavoro, è stato di fondamentale importanza suddividere le esercitazioni per zone di campo, considerata la varietà di reazioni; le esercitazioni proposte possono essere modificate oppure totalmente cambiate in base ai moduli e alle esigenze dell’allenatore.</a:t>
            </a:r>
          </a:p>
          <a:p>
            <a:pPr indent="180000" algn="just"/>
            <a:r>
              <a:rPr lang="it-IT" sz="1500" dirty="0" smtClean="0">
                <a:latin typeface="Book Antiqua"/>
                <a:cs typeface="Book Antiqua"/>
              </a:rPr>
              <a:t>La quasi totalità delle proposte prese in considerazione sono frutto delle competenze maturate nel corso degli anni: nel tempo ho </a:t>
            </a:r>
            <a:r>
              <a:rPr lang="it-IT" sz="1500" smtClean="0">
                <a:latin typeface="Book Antiqua"/>
                <a:cs typeface="Book Antiqua"/>
              </a:rPr>
              <a:t>sempre </a:t>
            </a:r>
            <a:r>
              <a:rPr lang="it-IT" sz="1500" smtClean="0">
                <a:solidFill>
                  <a:srgbClr val="000000"/>
                </a:solidFill>
                <a:latin typeface="Book Antiqua"/>
                <a:cs typeface="Book Antiqua"/>
              </a:rPr>
              <a:t>cercato</a:t>
            </a:r>
            <a:r>
              <a:rPr lang="it-IT" sz="1500" smtClean="0">
                <a:latin typeface="Book Antiqua"/>
                <a:cs typeface="Book Antiqua"/>
              </a:rPr>
              <a:t> </a:t>
            </a:r>
            <a:r>
              <a:rPr lang="it-IT" sz="1500" dirty="0" smtClean="0">
                <a:latin typeface="Book Antiqua"/>
                <a:cs typeface="Book Antiqua"/>
              </a:rPr>
              <a:t>di migliorarle e modellarle. </a:t>
            </a:r>
          </a:p>
          <a:p>
            <a:pPr indent="180000" algn="just"/>
            <a:r>
              <a:rPr lang="it-IT" sz="1500" dirty="0" smtClean="0">
                <a:latin typeface="Book Antiqua"/>
                <a:cs typeface="Book Antiqua"/>
              </a:rPr>
              <a:t>Resta chiaro un concetto: compete alle capacità tecnica, tattica e creativa dell’allenatore l’elaborazione di esercitazioni sempre più innovative e utili che abbiano come obiettivo lo sviluppo di questo modo di difendere.</a:t>
            </a:r>
            <a:endParaRPr lang="it-IT" sz="1500" dirty="0">
              <a:latin typeface="Book Antiqua"/>
              <a:cs typeface="Book Antiqua"/>
            </a:endParaRPr>
          </a:p>
        </p:txBody>
      </p:sp>
    </p:spTree>
    <p:extLst>
      <p:ext uri="{BB962C8B-B14F-4D97-AF65-F5344CB8AC3E}">
        <p14:creationId xmlns:p14="http://schemas.microsoft.com/office/powerpoint/2010/main" val="34032069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1ª</a:t>
            </a:r>
            <a:r>
              <a:rPr lang="it-IT" sz="2000" dirty="0" smtClean="0">
                <a:solidFill>
                  <a:srgbClr val="000000"/>
                </a:solidFill>
                <a:latin typeface="Garamond" panose="02020404030301010803" pitchFamily="18" charset="0"/>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232653"/>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353955"/>
            <a:ext cx="8229600" cy="2518991"/>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lnSpc>
                <a:spcPct val="120000"/>
              </a:lnSpc>
              <a:spcBef>
                <a:spcPts val="0"/>
              </a:spcBef>
              <a:buFont typeface="Arial"/>
              <a:buNone/>
            </a:pPr>
            <a:r>
              <a:rPr lang="it-IT" dirty="0" smtClean="0">
                <a:solidFill>
                  <a:srgbClr val="FF0000"/>
                </a:solidFill>
                <a:latin typeface="Book Antiqua"/>
                <a:cs typeface="Book Antiqua"/>
              </a:rPr>
              <a:t>Descrizione</a:t>
            </a:r>
          </a:p>
          <a:p>
            <a:pPr marL="0" indent="180000" algn="just">
              <a:lnSpc>
                <a:spcPct val="120000"/>
              </a:lnSpc>
              <a:spcBef>
                <a:spcPts val="0"/>
              </a:spcBef>
              <a:buNone/>
            </a:pPr>
            <a:r>
              <a:rPr lang="it-IT" sz="2100" dirty="0" smtClean="0">
                <a:latin typeface="Book Antiqua"/>
                <a:cs typeface="Book Antiqua"/>
              </a:rPr>
              <a:t>In questo capitolo sarà affrontato il comportamento della linea difensiva negli ultimi 25 metri di campo dove inizia la fase di difesa della porta.</a:t>
            </a:r>
          </a:p>
          <a:p>
            <a:pPr marL="0" indent="180000" algn="just">
              <a:lnSpc>
                <a:spcPct val="120000"/>
              </a:lnSpc>
              <a:spcBef>
                <a:spcPts val="0"/>
              </a:spcBef>
              <a:buNone/>
            </a:pPr>
            <a:r>
              <a:rPr lang="it-IT" sz="2100" dirty="0">
                <a:latin typeface="Book Antiqua"/>
                <a:cs typeface="Book Antiqua"/>
              </a:rPr>
              <a:t>L’esercitazione nel prossimo video </a:t>
            </a:r>
            <a:r>
              <a:rPr lang="it-IT" sz="2100" dirty="0" smtClean="0">
                <a:latin typeface="Book Antiqua"/>
                <a:cs typeface="Book Antiqua"/>
              </a:rPr>
              <a:t>è la </a:t>
            </a:r>
            <a:r>
              <a:rPr lang="it-IT" sz="2100" dirty="0">
                <a:latin typeface="Book Antiqua"/>
                <a:cs typeface="Book Antiqua"/>
              </a:rPr>
              <a:t>fase d’introduzione del concetto di difesa della </a:t>
            </a:r>
            <a:r>
              <a:rPr lang="it-IT" sz="2100" dirty="0" smtClean="0">
                <a:latin typeface="Book Antiqua"/>
                <a:cs typeface="Book Antiqua"/>
              </a:rPr>
              <a:t>porta; </a:t>
            </a:r>
            <a:r>
              <a:rPr lang="it-IT" sz="2100" dirty="0">
                <a:latin typeface="Book Antiqua"/>
                <a:cs typeface="Book Antiqua"/>
              </a:rPr>
              <a:t>s</a:t>
            </a:r>
            <a:r>
              <a:rPr lang="it-IT" sz="2100" dirty="0" smtClean="0">
                <a:latin typeface="Book Antiqua"/>
                <a:cs typeface="Book Antiqua"/>
              </a:rPr>
              <a:t>ulla linea laterale del campo </a:t>
            </a:r>
            <a:r>
              <a:rPr lang="it-IT" sz="2100" dirty="0">
                <a:latin typeface="Book Antiqua"/>
                <a:cs typeface="Book Antiqua"/>
              </a:rPr>
              <a:t>s</a:t>
            </a:r>
            <a:r>
              <a:rPr lang="it-IT" sz="2100" dirty="0" smtClean="0">
                <a:latin typeface="Book Antiqua"/>
                <a:cs typeface="Book Antiqua"/>
              </a:rPr>
              <a:t>ono segnalate con dei riferimenti le distanze che mancano per arrivare al calcio d’angolo in modo da iniziare a memorizzare le posizioni da tenere alle varie altezze.</a:t>
            </a:r>
          </a:p>
          <a:p>
            <a:pPr marL="0" indent="180000" algn="just">
              <a:lnSpc>
                <a:spcPct val="120000"/>
              </a:lnSpc>
              <a:spcBef>
                <a:spcPts val="0"/>
              </a:spcBef>
              <a:buNone/>
            </a:pPr>
            <a:r>
              <a:rPr lang="it-IT" sz="2100" dirty="0" smtClean="0">
                <a:latin typeface="Book Antiqua"/>
                <a:cs typeface="Book Antiqua"/>
              </a:rPr>
              <a:t>All’interno del campo invece vengono posti dei segnalatori come </a:t>
            </a:r>
            <a:r>
              <a:rPr lang="it-IT" sz="2100" dirty="0">
                <a:latin typeface="Book Antiqua"/>
                <a:cs typeface="Book Antiqua"/>
              </a:rPr>
              <a:t>riferimento delle posizioni da tenere alle varie altezze </a:t>
            </a:r>
            <a:r>
              <a:rPr lang="it-IT" sz="2100" dirty="0" smtClean="0">
                <a:latin typeface="Book Antiqua"/>
                <a:cs typeface="Book Antiqua"/>
              </a:rPr>
              <a:t>con qualche metro di copertura.</a:t>
            </a:r>
          </a:p>
          <a:p>
            <a:pPr marL="0" indent="180000" algn="just">
              <a:lnSpc>
                <a:spcPct val="120000"/>
              </a:lnSpc>
              <a:spcBef>
                <a:spcPts val="0"/>
              </a:spcBef>
              <a:buNone/>
            </a:pPr>
            <a:r>
              <a:rPr lang="it-IT" sz="2100" dirty="0" smtClean="0">
                <a:latin typeface="Book Antiqua"/>
                <a:cs typeface="Book Antiqua"/>
              </a:rPr>
              <a:t>Le altezze considerate come riferimento sono; 45, 25, 13, 7 e 2 metri.</a:t>
            </a:r>
          </a:p>
          <a:p>
            <a:pPr marL="0" indent="180000" algn="just">
              <a:lnSpc>
                <a:spcPct val="120000"/>
              </a:lnSpc>
              <a:spcBef>
                <a:spcPts val="0"/>
              </a:spcBef>
              <a:buNone/>
            </a:pPr>
            <a:r>
              <a:rPr lang="it-IT" sz="2100" dirty="0" smtClean="0">
                <a:latin typeface="Book Antiqua"/>
                <a:cs typeface="Book Antiqua"/>
              </a:rPr>
              <a:t>Come si nota nel video, i tre difensori in copertura continuano a essere orientati verso la palla fino ai 30 metri circa; poi inizia la fase di copertura dell’area di rigore con una discesa in diagonale che allontana i tre difensori dalla palla, in modo da dare la precedenza alla difesa della porta.</a:t>
            </a:r>
          </a:p>
          <a:p>
            <a:pPr marL="0" indent="180000">
              <a:lnSpc>
                <a:spcPct val="120000"/>
              </a:lnSpc>
              <a:spcBef>
                <a:spcPts val="0"/>
              </a:spcBef>
              <a:buNone/>
            </a:pPr>
            <a:r>
              <a:rPr lang="it-IT" sz="1400" dirty="0" smtClean="0">
                <a:latin typeface="Book Antiqua"/>
                <a:cs typeface="Book Antiqua"/>
              </a:rPr>
              <a:t>  </a:t>
            </a:r>
          </a:p>
          <a:p>
            <a:pPr marL="0" indent="0">
              <a:buFont typeface="Arial"/>
              <a:buNone/>
            </a:pPr>
            <a:endParaRPr lang="it-IT" dirty="0" smtClean="0">
              <a:solidFill>
                <a:srgbClr val="FF0000"/>
              </a:solidFill>
            </a:endParaRPr>
          </a:p>
          <a:p>
            <a:pPr marL="0" indent="0">
              <a:buFont typeface="Arial"/>
              <a:buNone/>
            </a:pPr>
            <a:endParaRPr lang="it-IT" dirty="0" smtClean="0">
              <a:solidFill>
                <a:srgbClr val="FF0000"/>
              </a:solidFill>
            </a:endParaRPr>
          </a:p>
        </p:txBody>
      </p:sp>
      <p:sp>
        <p:nvSpPr>
          <p:cNvPr id="10" name="Segnaposto contenuto 2"/>
          <p:cNvSpPr txBox="1">
            <a:spLocks/>
          </p:cNvSpPr>
          <p:nvPr/>
        </p:nvSpPr>
        <p:spPr>
          <a:xfrm>
            <a:off x="682907" y="635540"/>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it-IT" sz="2400" i="1" u="sng" dirty="0" smtClean="0">
                <a:solidFill>
                  <a:srgbClr val="000000"/>
                </a:solidFill>
                <a:latin typeface="Book Antiqua"/>
                <a:cs typeface="Book Antiqua"/>
              </a:rPr>
              <a:t>Difesa della porta “didattico”</a:t>
            </a:r>
          </a:p>
          <a:p>
            <a:pPr marL="0" indent="0">
              <a:buFont typeface="Arial"/>
              <a:buNone/>
            </a:pPr>
            <a:endParaRPr lang="it-IT" sz="3600" dirty="0"/>
          </a:p>
        </p:txBody>
      </p:sp>
      <p:sp>
        <p:nvSpPr>
          <p:cNvPr id="2" name="Segnaposto numero diapositiva 1"/>
          <p:cNvSpPr>
            <a:spLocks noGrp="1"/>
          </p:cNvSpPr>
          <p:nvPr>
            <p:ph type="sldNum" sz="quarter" idx="12"/>
          </p:nvPr>
        </p:nvSpPr>
        <p:spPr/>
        <p:txBody>
          <a:bodyPr/>
          <a:lstStyle/>
          <a:p>
            <a:fld id="{47F7C672-CE85-B645-9065-0D02B2288966}" type="slidenum">
              <a:rPr lang="it-IT" smtClean="0"/>
              <a:t>2</a:t>
            </a:fld>
            <a:endParaRPr lang="it-IT" dirty="0"/>
          </a:p>
        </p:txBody>
      </p:sp>
      <p:pic>
        <p:nvPicPr>
          <p:cNvPr id="8" name="Immagine 7" descr="difesa aerea.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98050" y="1643777"/>
            <a:ext cx="5947900" cy="2733750"/>
          </a:xfrm>
          <a:prstGeom prst="rect">
            <a:avLst/>
          </a:prstGeom>
        </p:spPr>
      </p:pic>
    </p:spTree>
    <p:extLst>
      <p:ext uri="{BB962C8B-B14F-4D97-AF65-F5344CB8AC3E}">
        <p14:creationId xmlns:p14="http://schemas.microsoft.com/office/powerpoint/2010/main" val="377605825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47F7C672-CE85-B645-9065-0D02B2288966}" type="slidenum">
              <a:rPr lang="it-IT" smtClean="0"/>
              <a:t>3</a:t>
            </a:fld>
            <a:endParaRPr lang="it-IT"/>
          </a:p>
        </p:txBody>
      </p:sp>
      <p:sp>
        <p:nvSpPr>
          <p:cNvPr id="8" name="Segnaposto contenuto 2"/>
          <p:cNvSpPr txBox="1">
            <a:spLocks/>
          </p:cNvSpPr>
          <p:nvPr/>
        </p:nvSpPr>
        <p:spPr>
          <a:xfrm>
            <a:off x="682907" y="635540"/>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solidFill>
                  <a:srgbClr val="000000"/>
                </a:solidFill>
                <a:latin typeface="Book Antiqua"/>
                <a:cs typeface="Book Antiqua"/>
              </a:rPr>
              <a:t>Difesa della porta “didattico”</a:t>
            </a: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pic>
        <p:nvPicPr>
          <p:cNvPr id="5" name="difesa porta, didattic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5903492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2</a:t>
            </a:r>
            <a:r>
              <a:rPr lang="it-IT" sz="2000" dirty="0">
                <a:solidFill>
                  <a:srgbClr val="000000"/>
                </a:solidFill>
                <a:latin typeface="Book Antiqua"/>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382063"/>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712540"/>
            <a:ext cx="8229600" cy="2025932"/>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lnSpc>
                <a:spcPct val="110000"/>
              </a:lnSpc>
              <a:spcBef>
                <a:spcPts val="0"/>
              </a:spcBef>
              <a:buFont typeface="Arial"/>
              <a:buNone/>
            </a:pPr>
            <a:r>
              <a:rPr lang="it-IT" sz="2200" dirty="0" smtClean="0">
                <a:solidFill>
                  <a:srgbClr val="FF0000"/>
                </a:solidFill>
                <a:latin typeface="Book Antiqua"/>
                <a:cs typeface="Book Antiqua"/>
              </a:rPr>
              <a:t>Descrizione</a:t>
            </a:r>
          </a:p>
          <a:p>
            <a:pPr marL="0" indent="180000" algn="just">
              <a:lnSpc>
                <a:spcPct val="110000"/>
              </a:lnSpc>
              <a:spcBef>
                <a:spcPts val="0"/>
              </a:spcBef>
              <a:buFont typeface="Arial"/>
              <a:buNone/>
            </a:pPr>
            <a:r>
              <a:rPr lang="it-IT" sz="1400" dirty="0" smtClean="0">
                <a:latin typeface="Book Antiqua"/>
                <a:cs typeface="Book Antiqua"/>
              </a:rPr>
              <a:t>La proposta del prossimo video è una esercitazione mirata alle posizioni da tenere all’altezza dei sette metri finali dove i tre componenti della linea difensiva si ritrovano in 1-2 con il difensore centrale di parte leggermente più basso in modo da poter intercettare un’eventuale cross sul primo palo ed evitare un potenziale anticipo dell’avversario. </a:t>
            </a:r>
          </a:p>
          <a:p>
            <a:pPr marL="0" indent="180000" algn="just">
              <a:lnSpc>
                <a:spcPct val="110000"/>
              </a:lnSpc>
              <a:spcBef>
                <a:spcPts val="0"/>
              </a:spcBef>
              <a:buFont typeface="Arial"/>
              <a:buNone/>
            </a:pPr>
            <a:r>
              <a:rPr lang="it-IT" sz="1400" dirty="0" smtClean="0">
                <a:latin typeface="Book Antiqua"/>
                <a:cs typeface="Book Antiqua"/>
              </a:rPr>
              <a:t>Si tratta di una  proposta che ha come obiettivo il perfezionamento dei movimenti; infatti, come si nota nel video, sono già inseriti gli avversari e i riferimenti delle varie altezze sono presenti solamente sulla linea laterale del campo, per facilitare la comprensione delle posizioni da prendere: per cui, si tratta di una proposta di allenamento che riguarda già un periodo avanzato della stagione.</a:t>
            </a:r>
            <a:endParaRPr lang="it-IT" sz="1400" dirty="0">
              <a:latin typeface="Book Antiqua"/>
              <a:cs typeface="Book Antiqua"/>
            </a:endParaRPr>
          </a:p>
          <a:p>
            <a:pPr marL="0" indent="0" algn="just">
              <a:buNone/>
            </a:pPr>
            <a:endParaRPr lang="it-IT" sz="1400" dirty="0">
              <a:latin typeface="Book Antiqua"/>
              <a:cs typeface="Book Antiqua"/>
            </a:endParaRPr>
          </a:p>
          <a:p>
            <a:pPr marL="0" indent="0" algn="ctr">
              <a:buNone/>
            </a:pPr>
            <a:endParaRPr lang="it-IT" sz="1400" dirty="0" smtClean="0">
              <a:latin typeface="Book Antiqua"/>
              <a:cs typeface="Book Antiqua"/>
            </a:endParaRPr>
          </a:p>
          <a:p>
            <a:pPr marL="0" indent="0" algn="ctr">
              <a:buNone/>
            </a:pPr>
            <a:endParaRPr lang="it-IT" sz="1400" dirty="0" smtClean="0">
              <a:latin typeface="Book Antiqua"/>
              <a:cs typeface="Book Antiqua"/>
            </a:endParaRPr>
          </a:p>
          <a:p>
            <a:pPr marL="0" indent="0">
              <a:buFont typeface="Arial"/>
              <a:buNone/>
            </a:pPr>
            <a:endParaRPr lang="it-IT" dirty="0" smtClean="0">
              <a:solidFill>
                <a:srgbClr val="FF0000"/>
              </a:solidFill>
            </a:endParaRPr>
          </a:p>
          <a:p>
            <a:pPr marL="0" indent="0">
              <a:buFont typeface="Arial"/>
              <a:buNone/>
            </a:pPr>
            <a:endParaRPr lang="it-IT" dirty="0" smtClean="0">
              <a:solidFill>
                <a:srgbClr val="FF0000"/>
              </a:solidFill>
            </a:endParaRPr>
          </a:p>
        </p:txBody>
      </p:sp>
      <p:sp>
        <p:nvSpPr>
          <p:cNvPr id="10" name="Segnaposto contenuto 2"/>
          <p:cNvSpPr txBox="1">
            <a:spLocks/>
          </p:cNvSpPr>
          <p:nvPr/>
        </p:nvSpPr>
        <p:spPr>
          <a:xfrm>
            <a:off x="682907" y="635540"/>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solidFill>
                  <a:srgbClr val="000000"/>
                </a:solidFill>
                <a:latin typeface="Book Antiqua"/>
                <a:cs typeface="Book Antiqua"/>
              </a:rPr>
              <a:t>Difesa della porta </a:t>
            </a:r>
            <a:r>
              <a:rPr lang="it-IT" sz="2400" i="1" u="sng" dirty="0" smtClean="0">
                <a:solidFill>
                  <a:srgbClr val="000000"/>
                </a:solidFill>
                <a:latin typeface="Book Antiqua"/>
                <a:cs typeface="Book Antiqua"/>
              </a:rPr>
              <a:t>“1 - 2” con avversari</a:t>
            </a:r>
            <a:endParaRPr lang="it-IT" sz="2400" i="1" u="sng" dirty="0">
              <a:solidFill>
                <a:srgbClr val="000000"/>
              </a:solidFill>
              <a:latin typeface="Book Antiqua"/>
              <a:cs typeface="Book Antiqua"/>
            </a:endParaRPr>
          </a:p>
        </p:txBody>
      </p:sp>
      <p:sp>
        <p:nvSpPr>
          <p:cNvPr id="2" name="Segnaposto numero diapositiva 1"/>
          <p:cNvSpPr>
            <a:spLocks noGrp="1"/>
          </p:cNvSpPr>
          <p:nvPr>
            <p:ph type="sldNum" sz="quarter" idx="12"/>
          </p:nvPr>
        </p:nvSpPr>
        <p:spPr/>
        <p:txBody>
          <a:bodyPr/>
          <a:lstStyle/>
          <a:p>
            <a:fld id="{47F7C672-CE85-B645-9065-0D02B2288966}" type="slidenum">
              <a:rPr lang="it-IT" smtClean="0"/>
              <a:t>4</a:t>
            </a:fld>
            <a:endParaRPr lang="it-IT" dirty="0"/>
          </a:p>
        </p:txBody>
      </p:sp>
      <p:pic>
        <p:nvPicPr>
          <p:cNvPr id="8" name="Immagine 7" descr="difesa aerea.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77400" y="1867892"/>
            <a:ext cx="6189200" cy="2733750"/>
          </a:xfrm>
          <a:prstGeom prst="rect">
            <a:avLst/>
          </a:prstGeom>
        </p:spPr>
      </p:pic>
    </p:spTree>
    <p:extLst>
      <p:ext uri="{BB962C8B-B14F-4D97-AF65-F5344CB8AC3E}">
        <p14:creationId xmlns:p14="http://schemas.microsoft.com/office/powerpoint/2010/main" val="20364468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47F7C672-CE85-B645-9065-0D02B2288966}" type="slidenum">
              <a:rPr lang="it-IT" smtClean="0"/>
              <a:t>5</a:t>
            </a:fld>
            <a:endParaRPr lang="it-IT"/>
          </a:p>
        </p:txBody>
      </p:sp>
      <p:sp>
        <p:nvSpPr>
          <p:cNvPr id="8" name="Segnaposto contenuto 2"/>
          <p:cNvSpPr txBox="1">
            <a:spLocks/>
          </p:cNvSpPr>
          <p:nvPr/>
        </p:nvSpPr>
        <p:spPr>
          <a:xfrm>
            <a:off x="682907" y="635540"/>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solidFill>
                  <a:srgbClr val="000000"/>
                </a:solidFill>
                <a:latin typeface="Book Antiqua"/>
                <a:cs typeface="Book Antiqua"/>
              </a:rPr>
              <a:t>Difesa della porta </a:t>
            </a:r>
            <a:r>
              <a:rPr lang="it-IT" sz="2400" i="1" u="sng" dirty="0" smtClean="0">
                <a:solidFill>
                  <a:srgbClr val="000000"/>
                </a:solidFill>
                <a:latin typeface="Book Antiqua"/>
                <a:cs typeface="Book Antiqua"/>
              </a:rPr>
              <a:t>“1 – 2” con avversari</a:t>
            </a:r>
            <a:endParaRPr lang="it-IT" sz="2400" i="1" u="sng" dirty="0">
              <a:solidFill>
                <a:srgbClr val="000000"/>
              </a:solidFill>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pic>
        <p:nvPicPr>
          <p:cNvPr id="5" name="difesa porta,1-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2582701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3</a:t>
            </a:r>
            <a:r>
              <a:rPr lang="it-IT" sz="2000" dirty="0">
                <a:solidFill>
                  <a:srgbClr val="000000"/>
                </a:solidFill>
                <a:latin typeface="Book Antiqua"/>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411945"/>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398778"/>
            <a:ext cx="8229600" cy="26534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spcBef>
                <a:spcPts val="0"/>
              </a:spcBef>
              <a:buFont typeface="Arial"/>
              <a:buNone/>
            </a:pPr>
            <a:r>
              <a:rPr lang="it-IT" sz="2000" dirty="0" smtClean="0">
                <a:solidFill>
                  <a:srgbClr val="FF0000"/>
                </a:solidFill>
                <a:latin typeface="Book Antiqua"/>
                <a:cs typeface="Book Antiqua"/>
              </a:rPr>
              <a:t>Descrizione</a:t>
            </a:r>
          </a:p>
          <a:p>
            <a:pPr marL="0" indent="180000" algn="just">
              <a:spcBef>
                <a:spcPts val="0"/>
              </a:spcBef>
              <a:buNone/>
            </a:pPr>
            <a:r>
              <a:rPr lang="it-IT" sz="1300" dirty="0" smtClean="0">
                <a:latin typeface="Book Antiqua"/>
                <a:cs typeface="Book Antiqua"/>
              </a:rPr>
              <a:t>Altra esercitazione in cui si cerca il perfezionamento dei movimenti con linea rimasta a tre in difesa della porta, difensore esterno in chiusura, palla che raggiunge quasi la linea di fondo campo (2 metri circa).</a:t>
            </a:r>
          </a:p>
          <a:p>
            <a:pPr marL="0" indent="180000" algn="just">
              <a:spcBef>
                <a:spcPts val="0"/>
              </a:spcBef>
              <a:buNone/>
            </a:pPr>
            <a:r>
              <a:rPr lang="it-IT" sz="1300" dirty="0" smtClean="0">
                <a:latin typeface="Book Antiqua"/>
                <a:cs typeface="Book Antiqua"/>
              </a:rPr>
              <a:t>I difensori cessano di dare copertura ma si dispongono in diagonale alzandosi con il difensore centrale di controparte e il difensore esterno di controparte. Questo atteggiamento viene chiamato in gergo “diagonale negativa”.</a:t>
            </a:r>
          </a:p>
          <a:p>
            <a:pPr marL="0" indent="180000" algn="just">
              <a:spcBef>
                <a:spcPts val="0"/>
              </a:spcBef>
              <a:buNone/>
            </a:pPr>
            <a:r>
              <a:rPr lang="it-IT" sz="1300" dirty="0" smtClean="0">
                <a:latin typeface="Book Antiqua"/>
                <a:cs typeface="Book Antiqua"/>
              </a:rPr>
              <a:t>In questa esercitazione</a:t>
            </a:r>
            <a:r>
              <a:rPr lang="it-IT" sz="1300" dirty="0">
                <a:latin typeface="Book Antiqua"/>
                <a:cs typeface="Book Antiqua"/>
              </a:rPr>
              <a:t>,</a:t>
            </a:r>
            <a:r>
              <a:rPr lang="it-IT" sz="1300" dirty="0" smtClean="0">
                <a:latin typeface="Book Antiqua"/>
                <a:cs typeface="Book Antiqua"/>
              </a:rPr>
              <a:t> dopo la fase iniziale di ritiro precampionato, viene inserito il centrocampista centrale in tutte le esercitazioni con queste posizioni: di vitale importanza la sua presenza in linea con il primo centrale, poiché in grado d’intercettare eventuali palle corte in una zona dove non c’è’ possibilità d’intervenire con il primo difensore centrale di parte</a:t>
            </a:r>
            <a:r>
              <a:rPr lang="it-IT" sz="1400" dirty="0" smtClean="0">
                <a:latin typeface="Book Antiqua"/>
                <a:cs typeface="Book Antiqua"/>
              </a:rPr>
              <a:t>.    </a:t>
            </a:r>
          </a:p>
          <a:p>
            <a:pPr marL="0" indent="0" algn="ctr">
              <a:buNone/>
            </a:pPr>
            <a:endParaRPr lang="it-IT" sz="1400" dirty="0" smtClean="0">
              <a:latin typeface="Book Antiqua"/>
              <a:cs typeface="Book Antiqua"/>
            </a:endParaRPr>
          </a:p>
          <a:p>
            <a:pPr marL="0" indent="0" algn="ctr">
              <a:buNone/>
            </a:pPr>
            <a:endParaRPr lang="it-IT" sz="1400" dirty="0" smtClean="0">
              <a:latin typeface="Book Antiqua"/>
              <a:cs typeface="Book Antiqua"/>
            </a:endParaRPr>
          </a:p>
          <a:p>
            <a:pPr marL="0" indent="0">
              <a:buFont typeface="Arial"/>
              <a:buNone/>
            </a:pPr>
            <a:endParaRPr lang="it-IT" dirty="0" smtClean="0">
              <a:solidFill>
                <a:srgbClr val="FF0000"/>
              </a:solidFill>
            </a:endParaRPr>
          </a:p>
          <a:p>
            <a:pPr marL="0" indent="0">
              <a:buFont typeface="Arial"/>
              <a:buNone/>
            </a:pPr>
            <a:endParaRPr lang="it-IT" dirty="0" smtClean="0">
              <a:solidFill>
                <a:srgbClr val="FF0000"/>
              </a:solidFill>
            </a:endParaRPr>
          </a:p>
        </p:txBody>
      </p:sp>
      <p:sp>
        <p:nvSpPr>
          <p:cNvPr id="10" name="Segnaposto contenuto 2"/>
          <p:cNvSpPr txBox="1">
            <a:spLocks/>
          </p:cNvSpPr>
          <p:nvPr/>
        </p:nvSpPr>
        <p:spPr>
          <a:xfrm>
            <a:off x="682907" y="486129"/>
            <a:ext cx="7778186" cy="93328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solidFill>
                  <a:srgbClr val="000000"/>
                </a:solidFill>
                <a:latin typeface="Book Antiqua"/>
                <a:cs typeface="Book Antiqua"/>
              </a:rPr>
              <a:t>Difesa della porta “Diagonale negativa” </a:t>
            </a:r>
          </a:p>
          <a:p>
            <a:pPr marL="0" indent="0" algn="ctr">
              <a:buNone/>
            </a:pPr>
            <a:r>
              <a:rPr lang="it-IT" sz="2400" i="1" u="sng" dirty="0">
                <a:solidFill>
                  <a:srgbClr val="000000"/>
                </a:solidFill>
                <a:latin typeface="Book Antiqua"/>
                <a:cs typeface="Book Antiqua"/>
              </a:rPr>
              <a:t>con vertice basso ed </a:t>
            </a:r>
            <a:r>
              <a:rPr lang="it-IT" sz="2400" i="1" u="sng" dirty="0" smtClean="0">
                <a:solidFill>
                  <a:srgbClr val="000000"/>
                </a:solidFill>
                <a:latin typeface="Book Antiqua"/>
                <a:cs typeface="Book Antiqua"/>
              </a:rPr>
              <a:t>avversari</a:t>
            </a:r>
          </a:p>
        </p:txBody>
      </p:sp>
      <p:sp>
        <p:nvSpPr>
          <p:cNvPr id="2" name="Segnaposto numero diapositiva 1"/>
          <p:cNvSpPr>
            <a:spLocks noGrp="1"/>
          </p:cNvSpPr>
          <p:nvPr>
            <p:ph type="sldNum" sz="quarter" idx="12"/>
          </p:nvPr>
        </p:nvSpPr>
        <p:spPr/>
        <p:txBody>
          <a:bodyPr/>
          <a:lstStyle/>
          <a:p>
            <a:fld id="{47F7C672-CE85-B645-9065-0D02B2288966}" type="slidenum">
              <a:rPr lang="it-IT" smtClean="0"/>
              <a:t>6</a:t>
            </a:fld>
            <a:endParaRPr lang="it-IT"/>
          </a:p>
        </p:txBody>
      </p:sp>
      <p:pic>
        <p:nvPicPr>
          <p:cNvPr id="8" name="Immagine 7" descr="difesa aerea.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15500" y="1733423"/>
            <a:ext cx="6113000" cy="2733750"/>
          </a:xfrm>
          <a:prstGeom prst="rect">
            <a:avLst/>
          </a:prstGeom>
        </p:spPr>
      </p:pic>
    </p:spTree>
    <p:extLst>
      <p:ext uri="{BB962C8B-B14F-4D97-AF65-F5344CB8AC3E}">
        <p14:creationId xmlns:p14="http://schemas.microsoft.com/office/powerpoint/2010/main" val="32402744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47F7C672-CE85-B645-9065-0D02B2288966}" type="slidenum">
              <a:rPr lang="it-IT" smtClean="0"/>
              <a:t>7</a:t>
            </a:fld>
            <a:endParaRPr lang="it-IT"/>
          </a:p>
        </p:txBody>
      </p:sp>
      <p:sp>
        <p:nvSpPr>
          <p:cNvPr id="8" name="Segnaposto contenuto 2"/>
          <p:cNvSpPr txBox="1">
            <a:spLocks/>
          </p:cNvSpPr>
          <p:nvPr/>
        </p:nvSpPr>
        <p:spPr>
          <a:xfrm>
            <a:off x="682907" y="601674"/>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solidFill>
                  <a:srgbClr val="000000"/>
                </a:solidFill>
                <a:latin typeface="Book Antiqua"/>
                <a:cs typeface="Book Antiqua"/>
              </a:rPr>
              <a:t>Difesa della porta “Diagonale negativa</a:t>
            </a:r>
            <a:r>
              <a:rPr lang="it-IT" sz="2400" i="1" u="sng" dirty="0" smtClean="0">
                <a:solidFill>
                  <a:srgbClr val="000000"/>
                </a:solidFill>
                <a:latin typeface="Book Antiqua"/>
                <a:cs typeface="Book Antiqua"/>
              </a:rPr>
              <a:t>” </a:t>
            </a:r>
          </a:p>
          <a:p>
            <a:pPr marL="0" indent="0" algn="ctr">
              <a:buNone/>
            </a:pPr>
            <a:r>
              <a:rPr lang="it-IT" sz="2400" i="1" u="sng" dirty="0" smtClean="0">
                <a:solidFill>
                  <a:srgbClr val="000000"/>
                </a:solidFill>
                <a:latin typeface="Book Antiqua"/>
                <a:cs typeface="Book Antiqua"/>
              </a:rPr>
              <a:t>con vertice basso ed avversario</a:t>
            </a:r>
            <a:endParaRPr lang="it-IT" sz="2400" i="1" u="sng" dirty="0">
              <a:solidFill>
                <a:srgbClr val="000000"/>
              </a:solidFill>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pic>
        <p:nvPicPr>
          <p:cNvPr id="3" name="difesa porta, diagonale negativ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4430253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4</a:t>
            </a:r>
            <a:r>
              <a:rPr lang="it-IT" sz="2000" dirty="0" smtClean="0">
                <a:solidFill>
                  <a:srgbClr val="000000"/>
                </a:solidFill>
                <a:latin typeface="Garamond" panose="02020404030301010803" pitchFamily="18" charset="0"/>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651001"/>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832068"/>
            <a:ext cx="8229600" cy="17081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spcBef>
                <a:spcPts val="0"/>
              </a:spcBef>
              <a:buFont typeface="Arial"/>
              <a:buNone/>
            </a:pPr>
            <a:r>
              <a:rPr lang="it-IT" sz="2000" dirty="0" smtClean="0">
                <a:solidFill>
                  <a:srgbClr val="FF0000"/>
                </a:solidFill>
                <a:latin typeface="Book Antiqua"/>
                <a:cs typeface="Book Antiqua"/>
              </a:rPr>
              <a:t>Descrizione</a:t>
            </a:r>
          </a:p>
          <a:p>
            <a:pPr marL="0" indent="180000" algn="just">
              <a:spcBef>
                <a:spcPts val="0"/>
              </a:spcBef>
              <a:buFont typeface="Arial"/>
              <a:buNone/>
            </a:pPr>
            <a:r>
              <a:rPr lang="it-IT" sz="1300" dirty="0" smtClean="0">
                <a:latin typeface="Book Antiqua"/>
                <a:cs typeface="Book Antiqua"/>
              </a:rPr>
              <a:t>Questo posizionamento dei difensori in area è l’ultimo dei vari </a:t>
            </a:r>
            <a:r>
              <a:rPr lang="it-IT" sz="1300" i="1" dirty="0" err="1" smtClean="0">
                <a:latin typeface="Book Antiqua"/>
                <a:cs typeface="Book Antiqua"/>
              </a:rPr>
              <a:t>step</a:t>
            </a:r>
            <a:r>
              <a:rPr lang="it-IT" sz="1300" dirty="0" smtClean="0">
                <a:latin typeface="Book Antiqua"/>
                <a:cs typeface="Book Antiqua"/>
              </a:rPr>
              <a:t> in cui la linea difensiva è ancora su un livello  di copertura e cioè dai 13 ai 7 metri.</a:t>
            </a:r>
          </a:p>
          <a:p>
            <a:pPr marL="0" indent="180000" algn="just">
              <a:spcBef>
                <a:spcPts val="0"/>
              </a:spcBef>
              <a:buFont typeface="Arial"/>
              <a:buNone/>
            </a:pPr>
            <a:r>
              <a:rPr lang="it-IT" sz="1300" dirty="0" smtClean="0">
                <a:latin typeface="Book Antiqua"/>
                <a:cs typeface="Book Antiqua"/>
              </a:rPr>
              <a:t>Si tratta anche in questa caso di una esercitazione mirata a perfezionare i movimenti difensivi a protezione della porta: è un’esercitazione da proporre allo stato avanzato di conoscenza dove si nota l’assenza di segnalatori in riferimento delle posizioni da occupare. </a:t>
            </a:r>
            <a:endParaRPr lang="it-IT" sz="1300" dirty="0">
              <a:latin typeface="Book Antiqua"/>
              <a:cs typeface="Book Antiqua"/>
            </a:endParaRPr>
          </a:p>
          <a:p>
            <a:pPr marL="0" indent="0" algn="just">
              <a:buNone/>
            </a:pPr>
            <a:endParaRPr lang="it-IT" sz="1400" dirty="0">
              <a:latin typeface="Book Antiqua"/>
              <a:cs typeface="Book Antiqua"/>
            </a:endParaRPr>
          </a:p>
          <a:p>
            <a:pPr marL="0" indent="0" algn="ctr">
              <a:buNone/>
            </a:pPr>
            <a:endParaRPr lang="it-IT" sz="1400" dirty="0" smtClean="0">
              <a:latin typeface="Book Antiqua"/>
              <a:cs typeface="Book Antiqua"/>
            </a:endParaRPr>
          </a:p>
          <a:p>
            <a:pPr marL="0" indent="0" algn="ctr">
              <a:buNone/>
            </a:pPr>
            <a:endParaRPr lang="it-IT" sz="1400" dirty="0" smtClean="0">
              <a:latin typeface="Book Antiqua"/>
              <a:cs typeface="Book Antiqua"/>
            </a:endParaRPr>
          </a:p>
          <a:p>
            <a:pPr marL="0" indent="0">
              <a:buFont typeface="Arial"/>
              <a:buNone/>
            </a:pPr>
            <a:endParaRPr lang="it-IT" dirty="0" smtClean="0">
              <a:solidFill>
                <a:srgbClr val="FF0000"/>
              </a:solidFill>
            </a:endParaRPr>
          </a:p>
          <a:p>
            <a:pPr marL="0" indent="0">
              <a:buFont typeface="Arial"/>
              <a:buNone/>
            </a:pPr>
            <a:endParaRPr lang="it-IT" dirty="0" smtClean="0">
              <a:solidFill>
                <a:srgbClr val="FF0000"/>
              </a:solidFill>
            </a:endParaRPr>
          </a:p>
        </p:txBody>
      </p:sp>
      <p:sp>
        <p:nvSpPr>
          <p:cNvPr id="10" name="Segnaposto contenuto 2"/>
          <p:cNvSpPr txBox="1">
            <a:spLocks/>
          </p:cNvSpPr>
          <p:nvPr/>
        </p:nvSpPr>
        <p:spPr>
          <a:xfrm>
            <a:off x="682907" y="635540"/>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solidFill>
                  <a:srgbClr val="000000"/>
                </a:solidFill>
                <a:latin typeface="Book Antiqua"/>
                <a:cs typeface="Book Antiqua"/>
              </a:rPr>
              <a:t>Difesa della porta “Linea</a:t>
            </a:r>
            <a:r>
              <a:rPr lang="it-IT" sz="2400" i="1" u="sng" dirty="0" smtClean="0">
                <a:solidFill>
                  <a:srgbClr val="000000"/>
                </a:solidFill>
                <a:latin typeface="Book Antiqua"/>
                <a:cs typeface="Book Antiqua"/>
              </a:rPr>
              <a:t>” con avversari</a:t>
            </a:r>
            <a:endParaRPr lang="it-IT" sz="2400" i="1" u="sng" dirty="0">
              <a:solidFill>
                <a:srgbClr val="000000"/>
              </a:solidFill>
              <a:latin typeface="Book Antiqua"/>
              <a:cs typeface="Book Antiqua"/>
            </a:endParaRPr>
          </a:p>
          <a:p>
            <a:pPr marL="0" indent="0">
              <a:buFont typeface="Arial"/>
              <a:buNone/>
            </a:pPr>
            <a:endParaRPr lang="it-IT" sz="3600" dirty="0"/>
          </a:p>
        </p:txBody>
      </p:sp>
      <p:sp>
        <p:nvSpPr>
          <p:cNvPr id="2" name="Segnaposto numero diapositiva 1"/>
          <p:cNvSpPr>
            <a:spLocks noGrp="1"/>
          </p:cNvSpPr>
          <p:nvPr>
            <p:ph type="sldNum" sz="quarter" idx="12"/>
          </p:nvPr>
        </p:nvSpPr>
        <p:spPr/>
        <p:txBody>
          <a:bodyPr/>
          <a:lstStyle/>
          <a:p>
            <a:fld id="{47F7C672-CE85-B645-9065-0D02B2288966}" type="slidenum">
              <a:rPr lang="it-IT" smtClean="0"/>
              <a:t>8</a:t>
            </a:fld>
            <a:endParaRPr lang="it-IT" dirty="0"/>
          </a:p>
        </p:txBody>
      </p:sp>
      <p:pic>
        <p:nvPicPr>
          <p:cNvPr id="8" name="Immagine 7" descr="difesa aerea.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34550" y="2062125"/>
            <a:ext cx="6074900" cy="2733750"/>
          </a:xfrm>
          <a:prstGeom prst="rect">
            <a:avLst/>
          </a:prstGeom>
        </p:spPr>
      </p:pic>
    </p:spTree>
    <p:extLst>
      <p:ext uri="{BB962C8B-B14F-4D97-AF65-F5344CB8AC3E}">
        <p14:creationId xmlns:p14="http://schemas.microsoft.com/office/powerpoint/2010/main" val="10349479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47F7C672-CE85-B645-9065-0D02B2288966}" type="slidenum">
              <a:rPr lang="it-IT" smtClean="0"/>
              <a:t>9</a:t>
            </a:fld>
            <a:endParaRPr lang="it-IT"/>
          </a:p>
        </p:txBody>
      </p:sp>
      <p:sp>
        <p:nvSpPr>
          <p:cNvPr id="8" name="Segnaposto contenuto 2"/>
          <p:cNvSpPr txBox="1">
            <a:spLocks/>
          </p:cNvSpPr>
          <p:nvPr/>
        </p:nvSpPr>
        <p:spPr>
          <a:xfrm>
            <a:off x="682907" y="635540"/>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solidFill>
                  <a:srgbClr val="000000"/>
                </a:solidFill>
                <a:latin typeface="Book Antiqua"/>
                <a:cs typeface="Book Antiqua"/>
              </a:rPr>
              <a:t>Difesa della porta </a:t>
            </a:r>
            <a:r>
              <a:rPr lang="it-IT" sz="2400" i="1" u="sng" dirty="0" smtClean="0">
                <a:solidFill>
                  <a:srgbClr val="000000"/>
                </a:solidFill>
                <a:latin typeface="Book Antiqua"/>
                <a:cs typeface="Book Antiqua"/>
              </a:rPr>
              <a:t>“Linea” con avversari</a:t>
            </a:r>
            <a:endParaRPr lang="it-IT" sz="2400" i="1" u="sng" dirty="0">
              <a:solidFill>
                <a:srgbClr val="000000"/>
              </a:solidFill>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pic>
        <p:nvPicPr>
          <p:cNvPr id="3" name="difesa porta, line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5670704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4911</TotalTime>
  <Words>1314</Words>
  <Application>Microsoft Office PowerPoint</Application>
  <PresentationFormat>Presentazione su schermo (4:3)</PresentationFormat>
  <Paragraphs>105</Paragraphs>
  <Slides>16</Slides>
  <Notes>0</Notes>
  <HiddenSlides>0</HiddenSlides>
  <MMClips>7</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16</vt:i4>
      </vt:variant>
    </vt:vector>
  </HeadingPairs>
  <TitlesOfParts>
    <vt:vector size="21" baseType="lpstr">
      <vt:lpstr>Arial</vt:lpstr>
      <vt:lpstr>Book Antiqua</vt:lpstr>
      <vt:lpstr>Calibri</vt:lpstr>
      <vt:lpstr>Garamond</vt:lpstr>
      <vt:lpstr>Tema di Office</vt:lpstr>
      <vt:lpstr>Capitolo 3</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Napoli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ALLENARE LA LINEA DIFENSIVA A 4 CON ORIENTAMENTO SULLA PALLA</dc:title>
  <dc:creator>Luigi Nocentini</dc:creator>
  <cp:lastModifiedBy>Paolo Serena</cp:lastModifiedBy>
  <cp:revision>279</cp:revision>
  <cp:lastPrinted>2016-09-02T12:43:54Z</cp:lastPrinted>
  <dcterms:created xsi:type="dcterms:W3CDTF">2016-07-14T12:30:55Z</dcterms:created>
  <dcterms:modified xsi:type="dcterms:W3CDTF">2017-02-07T16:30:20Z</dcterms:modified>
</cp:coreProperties>
</file>