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967" r:id="rId3"/>
    <p:sldId id="1004" r:id="rId4"/>
    <p:sldId id="983" r:id="rId5"/>
    <p:sldId id="1005" r:id="rId6"/>
    <p:sldId id="973" r:id="rId7"/>
    <p:sldId id="984" r:id="rId8"/>
    <p:sldId id="985" r:id="rId9"/>
    <p:sldId id="987" r:id="rId10"/>
    <p:sldId id="993" r:id="rId11"/>
    <p:sldId id="988" r:id="rId12"/>
    <p:sldId id="1006" r:id="rId13"/>
    <p:sldId id="989" r:id="rId14"/>
    <p:sldId id="1003" r:id="rId15"/>
    <p:sldId id="991" r:id="rId16"/>
    <p:sldId id="259" r:id="rId17"/>
    <p:sldId id="260" r:id="rId18"/>
    <p:sldId id="261" r:id="rId19"/>
    <p:sldId id="262" r:id="rId20"/>
    <p:sldId id="312" r:id="rId21"/>
    <p:sldId id="313" r:id="rId22"/>
    <p:sldId id="264" r:id="rId23"/>
    <p:sldId id="314" r:id="rId24"/>
    <p:sldId id="263" r:id="rId25"/>
    <p:sldId id="298" r:id="rId26"/>
    <p:sldId id="310" r:id="rId27"/>
    <p:sldId id="309" r:id="rId28"/>
    <p:sldId id="289" r:id="rId29"/>
    <p:sldId id="316" r:id="rId30"/>
    <p:sldId id="300" r:id="rId31"/>
    <p:sldId id="301" r:id="rId32"/>
    <p:sldId id="302" r:id="rId33"/>
    <p:sldId id="303" r:id="rId34"/>
    <p:sldId id="266" r:id="rId35"/>
    <p:sldId id="317" r:id="rId36"/>
    <p:sldId id="267" r:id="rId37"/>
    <p:sldId id="269" r:id="rId38"/>
    <p:sldId id="315" r:id="rId39"/>
    <p:sldId id="1007" r:id="rId40"/>
    <p:sldId id="274" r:id="rId41"/>
    <p:sldId id="270" r:id="rId42"/>
    <p:sldId id="318" r:id="rId43"/>
    <p:sldId id="319" r:id="rId44"/>
    <p:sldId id="320" r:id="rId45"/>
    <p:sldId id="321" r:id="rId46"/>
    <p:sldId id="322" r:id="rId47"/>
    <p:sldId id="326" r:id="rId48"/>
    <p:sldId id="323" r:id="rId49"/>
    <p:sldId id="327" r:id="rId5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donutti" initials="M" lastIdx="1" clrIdx="0">
    <p:extLst>
      <p:ext uri="{19B8F6BF-5375-455C-9EA6-DF929625EA0E}">
        <p15:presenceInfo xmlns:p15="http://schemas.microsoft.com/office/powerpoint/2012/main" userId="36ff58fce1672bd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C4C"/>
    <a:srgbClr val="FFDBDB"/>
    <a:srgbClr val="808080"/>
    <a:srgbClr val="D41E1E"/>
    <a:srgbClr val="FBB348"/>
    <a:srgbClr val="DAE3F3"/>
    <a:srgbClr val="C1E5EB"/>
    <a:srgbClr val="CFA0B1"/>
    <a:srgbClr val="DFE2E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0B5577-B189-41C3-A0C4-1B5FC3CC959A}" v="316" dt="2024-03-15T13:51:39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0" autoAdjust="0"/>
    <p:restoredTop sz="77202" autoAdjust="0"/>
  </p:normalViewPr>
  <p:slideViewPr>
    <p:cSldViewPr snapToGrid="0">
      <p:cViewPr varScale="1">
        <p:scale>
          <a:sx n="49" d="100"/>
          <a:sy n="49" d="100"/>
        </p:scale>
        <p:origin x="1040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FB1633-C392-4622-AA50-5F02C1D49046}" type="doc">
      <dgm:prSet loTypeId="urn:microsoft.com/office/officeart/2005/8/layout/process4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D1722EBA-8421-4E9B-8E30-42C19DE99E9C}">
      <dgm:prSet custT="1"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it-IT" sz="3600" b="1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33</a:t>
          </a:r>
          <a:r>
            <a:rPr lang="it-IT" sz="2800" b="1" i="1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800" b="1" i="1" u="none" strike="noStrike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female</a:t>
          </a:r>
          <a:r>
            <a:rPr lang="it-IT" sz="2800" b="1" i="1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soccer </a:t>
          </a:r>
          <a:r>
            <a:rPr lang="it-IT" sz="2800" b="1" i="1" u="none" strike="noStrike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athletes</a:t>
          </a:r>
          <a:r>
            <a:rPr lang="it-IT" sz="2800" b="1" i="1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(15.7 ± 0.7 </a:t>
          </a:r>
          <a:r>
            <a:rPr lang="it-IT" sz="2800" b="1" i="1" u="none" strike="noStrike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yr</a:t>
          </a:r>
          <a:r>
            <a:rPr lang="it-IT" sz="2800" b="1" i="1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it-IT" sz="28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it-IT" sz="32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it-IT" sz="3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Conclusion</a:t>
          </a:r>
          <a:r>
            <a:rPr lang="it-IT" sz="3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it-IT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A high </a:t>
          </a:r>
          <a:r>
            <a:rPr lang="it-IT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proportion</a:t>
          </a:r>
          <a:r>
            <a:rPr lang="it-IT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of players </a:t>
          </a:r>
          <a:r>
            <a:rPr lang="it-IT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were</a:t>
          </a:r>
          <a:r>
            <a:rPr lang="it-IT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not</a:t>
          </a:r>
          <a:r>
            <a:rPr lang="it-IT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in energy balance, </a:t>
          </a:r>
          <a:r>
            <a:rPr lang="it-IT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failed</a:t>
          </a:r>
          <a:r>
            <a:rPr lang="it-IT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to </a:t>
          </a:r>
          <a:r>
            <a:rPr lang="it-IT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meet</a:t>
          </a:r>
          <a:r>
            <a:rPr lang="it-IT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carbohydrate</a:t>
          </a:r>
          <a:r>
            <a:rPr lang="it-IT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and </a:t>
          </a:r>
          <a:r>
            <a:rPr lang="it-IT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micronutrient</a:t>
          </a:r>
          <a:r>
            <a:rPr lang="it-IT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recommendations</a:t>
          </a:r>
          <a:r>
            <a:rPr lang="it-IT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and </a:t>
          </a:r>
          <a:r>
            <a:rPr lang="it-IT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presented</a:t>
          </a:r>
          <a:r>
            <a:rPr lang="it-IT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with </a:t>
          </a:r>
          <a:r>
            <a:rPr lang="it-IT" sz="2800" b="1" i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depleted</a:t>
          </a:r>
          <a:r>
            <a:rPr lang="it-IT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800" b="1" i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iron</a:t>
          </a:r>
          <a:r>
            <a:rPr lang="it-IT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and </a:t>
          </a:r>
          <a:r>
            <a:rPr lang="it-IT" sz="2800" b="1" i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vitamin</a:t>
          </a:r>
          <a:r>
            <a:rPr lang="it-IT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 status. </a:t>
          </a:r>
          <a:endParaRPr lang="en-US" sz="2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642C5B-34E7-4D08-A1A5-4BBD85E15320}" type="parTrans" cxnId="{3EEC896E-5A00-4AFE-8104-0B1AC6508DF8}">
      <dgm:prSet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endParaRPr lang="en-US" sz="24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0ACE17-E618-47F2-B10E-FEF59C95D4A2}" type="sibTrans" cxnId="{3EEC896E-5A00-4AFE-8104-0B1AC6508DF8}">
      <dgm:prSet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endParaRPr lang="en-US" sz="24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2B7D30-4EF9-0243-9A94-4BDBDD63CB6B}" type="pres">
      <dgm:prSet presAssocID="{82FB1633-C392-4622-AA50-5F02C1D49046}" presName="Name0" presStyleCnt="0">
        <dgm:presLayoutVars>
          <dgm:dir/>
          <dgm:animLvl val="lvl"/>
          <dgm:resizeHandles val="exact"/>
        </dgm:presLayoutVars>
      </dgm:prSet>
      <dgm:spPr/>
    </dgm:pt>
    <dgm:pt modelId="{3D6C5B33-F477-47A4-B560-D1F4364E54EE}" type="pres">
      <dgm:prSet presAssocID="{D1722EBA-8421-4E9B-8E30-42C19DE99E9C}" presName="boxAndChildren" presStyleCnt="0"/>
      <dgm:spPr/>
    </dgm:pt>
    <dgm:pt modelId="{8C0AD8AE-6A00-40C9-BC87-BE267D823F85}" type="pres">
      <dgm:prSet presAssocID="{D1722EBA-8421-4E9B-8E30-42C19DE99E9C}" presName="parentTextBox" presStyleLbl="node1" presStyleIdx="0" presStyleCnt="1" custScaleY="100098" custLinFactNeighborY="4621"/>
      <dgm:spPr/>
    </dgm:pt>
  </dgm:ptLst>
  <dgm:cxnLst>
    <dgm:cxn modelId="{3EEC896E-5A00-4AFE-8104-0B1AC6508DF8}" srcId="{82FB1633-C392-4622-AA50-5F02C1D49046}" destId="{D1722EBA-8421-4E9B-8E30-42C19DE99E9C}" srcOrd="0" destOrd="0" parTransId="{6D642C5B-34E7-4D08-A1A5-4BBD85E15320}" sibTransId="{AC0ACE17-E618-47F2-B10E-FEF59C95D4A2}"/>
    <dgm:cxn modelId="{9908B37E-48EF-4BA5-9A1D-742D01274DB4}" type="presOf" srcId="{D1722EBA-8421-4E9B-8E30-42C19DE99E9C}" destId="{8C0AD8AE-6A00-40C9-BC87-BE267D823F85}" srcOrd="0" destOrd="0" presId="urn:microsoft.com/office/officeart/2005/8/layout/process4"/>
    <dgm:cxn modelId="{087DA1D3-DFC8-154C-999B-BB78ED04D3CF}" type="presOf" srcId="{82FB1633-C392-4622-AA50-5F02C1D49046}" destId="{752B7D30-4EF9-0243-9A94-4BDBDD63CB6B}" srcOrd="0" destOrd="0" presId="urn:microsoft.com/office/officeart/2005/8/layout/process4"/>
    <dgm:cxn modelId="{960645F6-46DE-4762-A881-9DA4BFFD8F30}" type="presParOf" srcId="{752B7D30-4EF9-0243-9A94-4BDBDD63CB6B}" destId="{3D6C5B33-F477-47A4-B560-D1F4364E54EE}" srcOrd="0" destOrd="0" presId="urn:microsoft.com/office/officeart/2005/8/layout/process4"/>
    <dgm:cxn modelId="{9BCECBE9-0CE2-4915-8176-737C7B4CA3BF}" type="presParOf" srcId="{3D6C5B33-F477-47A4-B560-D1F4364E54EE}" destId="{8C0AD8AE-6A00-40C9-BC87-BE267D823F8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AD8AE-6A00-40C9-BC87-BE267D823F85}">
      <dsp:nvSpPr>
        <dsp:cNvPr id="0" name=""/>
        <dsp:cNvSpPr/>
      </dsp:nvSpPr>
      <dsp:spPr>
        <a:xfrm>
          <a:off x="0" y="3430"/>
          <a:ext cx="6590175" cy="35144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it-IT" sz="3600" b="1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33</a:t>
          </a:r>
          <a:r>
            <a:rPr lang="it-IT" sz="2800" b="1" i="1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800" b="1" i="1" u="none" strike="noStrike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female</a:t>
          </a:r>
          <a:r>
            <a:rPr lang="it-IT" sz="2800" b="1" i="1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soccer </a:t>
          </a:r>
          <a:r>
            <a:rPr lang="it-IT" sz="2800" b="1" i="1" u="none" strike="noStrike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athletes</a:t>
          </a:r>
          <a:r>
            <a:rPr lang="it-IT" sz="2800" b="1" i="1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(15.7 ± 0.7 </a:t>
          </a:r>
          <a:r>
            <a:rPr lang="it-IT" sz="2800" b="1" i="1" u="none" strike="noStrike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yr</a:t>
          </a:r>
          <a:r>
            <a:rPr lang="it-IT" sz="2800" b="1" i="1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it-IT" sz="28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6002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endParaRPr lang="it-IT" sz="32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16002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it-IT" sz="32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Conclusion</a:t>
          </a:r>
          <a:r>
            <a:rPr lang="it-IT" sz="3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it-IT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 high </a:t>
          </a:r>
          <a:r>
            <a:rPr lang="it-IT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proportion</a:t>
          </a:r>
          <a:r>
            <a:rPr lang="it-IT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of players </a:t>
          </a:r>
          <a:r>
            <a:rPr lang="it-IT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were</a:t>
          </a:r>
          <a:r>
            <a:rPr lang="it-IT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not</a:t>
          </a:r>
          <a:r>
            <a:rPr lang="it-IT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in energy balance, </a:t>
          </a:r>
          <a:r>
            <a:rPr lang="it-IT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failed</a:t>
          </a:r>
          <a:r>
            <a:rPr lang="it-IT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to </a:t>
          </a:r>
          <a:r>
            <a:rPr lang="it-IT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meet</a:t>
          </a:r>
          <a:r>
            <a:rPr lang="it-IT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carbohydrate</a:t>
          </a:r>
          <a:r>
            <a:rPr lang="it-IT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and </a:t>
          </a:r>
          <a:r>
            <a:rPr lang="it-IT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micronutrient</a:t>
          </a:r>
          <a:r>
            <a:rPr lang="it-IT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recommendations</a:t>
          </a:r>
          <a:r>
            <a:rPr lang="it-IT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and </a:t>
          </a:r>
          <a:r>
            <a:rPr lang="it-IT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presented</a:t>
          </a:r>
          <a:r>
            <a:rPr lang="it-IT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with </a:t>
          </a:r>
          <a:r>
            <a:rPr lang="it-IT" sz="2800" b="1" i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depleted</a:t>
          </a:r>
          <a:r>
            <a:rPr lang="it-IT" sz="2800" b="1" i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800" b="1" i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iron</a:t>
          </a:r>
          <a:r>
            <a:rPr lang="it-IT" sz="2800" b="1" i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and </a:t>
          </a:r>
          <a:r>
            <a:rPr lang="it-IT" sz="2800" b="1" i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vitamin</a:t>
          </a:r>
          <a:r>
            <a:rPr lang="it-IT" sz="2800" b="1" i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 status. </a:t>
          </a:r>
          <a:endParaRPr lang="en-US" sz="2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430"/>
        <a:ext cx="6590175" cy="35144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64C58-E17D-4D9C-9103-E86CA3E66CA1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D9738-4594-4366-A05C-DD52A9BA8A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9723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298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753B6-5868-4160-2343-8FD9544BB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1C7D0E8-B182-25A9-68C2-2AA746FEB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D17BD0D-F507-BB8F-A661-B7465D2A36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3DB454-F0E7-8414-9D79-ED34546EA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806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8C2E9-81D2-9887-533D-989526942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85B1365-8295-32CE-FA92-4F79AD641C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143749E-4985-5577-8B41-EA8E87E43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C3511C-4972-0697-EC3C-DCED69F7B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854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83FE6-8DA4-1130-AC12-F4444C1F3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0786069-6083-F4F0-6122-DEA1BC5915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8DD798E-8C6D-69F8-5A26-307EDC42F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A96A3E-D63B-02C1-6510-3DF02A218A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1609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11B52-96B8-3599-7C64-131B4ADED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E234C58-E9F3-F43B-D2E7-82EFB8773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17024EF-4731-05D5-4B61-5A4E6F982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E55142D-83FB-E50D-4B2D-3FB4D5FEA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808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5304E-382B-CCCD-CA05-D577921FD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FBBCA94-768D-3C87-1C51-9FECA92EA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F1082FB-4150-1421-51F1-47B050091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05A6D4-6041-5D14-FE61-32ABC7041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75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85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6064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023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8295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A0861-EF3D-02C8-436B-B861331FF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3405D13-D9B7-F3CC-D892-416FDB6AE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F6379A4-3AC8-9066-3CAB-A498773A3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C3D4DF-35D1-8416-2361-F3D68BFE5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174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8DB4D-2605-0447-C5BD-00314B86F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BEB2C04-C7E4-1752-7F5A-6DF6D3B85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732CCD3-117E-1A57-D535-5196ED7CA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BDFC07-1436-A860-98CE-E61AD3244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320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968D5-6166-86B2-DDAC-2EAB56DF0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4C14414-FFCB-87B5-1820-2B8B120CE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9AD13D7-8741-FB49-BA53-D58A127EE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F39A7B-34A1-EF49-B26D-869DAC117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766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29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E5B81-E14F-B5AF-88C3-3F8BB5779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165AE9E-9B3F-B9BE-4CD1-C3879F666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94CF0EC-B4B0-9BA5-9DFD-A604D9B7E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C392D4-7F5C-E9D1-BFDB-723DC3A13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4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957B3-881A-60F0-510D-47BBFD258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97FCB9-6F94-0F72-EC93-494AB46CD8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979933D-98D0-E4DC-6497-00471BF01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BD9AA1-D41D-F45B-6E65-521971DA6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183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55AD9-62CA-FC1D-FFE4-28C89FB44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2B1F770-688B-1B8E-87DA-C7B6140DF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CD9611A-E307-97DC-BD7F-D0CF64EA8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3821AF-0B0D-97E9-2EFD-527861F34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5942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DA9F5-ED12-33AF-FD0A-7A344E8EA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07545E4-7FDD-DA16-1F06-13F1B0112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E6531EC-2569-287B-B9D6-45E66304D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7E3521-FB11-99ED-A466-343CCB420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9738-4594-4366-A05C-DD52A9BA8AB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10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87A2-2E87-8CF2-74E3-ABAE3410B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01946C5-BFAA-FD9D-D6BA-1405AC231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03E679-C77F-FCB2-0853-31D2CDB5F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DF64-4E26-429B-B75E-7310FB88C5E1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BDC156-3BCD-7DAE-7F64-74D7D2927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BB0770-1DC6-2FC8-15F7-CB82CB9D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B8F-55AE-481B-8FE8-83C913F6D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71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4476E3-8180-4EBE-FF00-1477ACA14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961B58D-AC38-7A75-8059-ECEE53D9F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8C73B9-D2C9-EA5F-6E4B-0F28E0DC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DF64-4E26-429B-B75E-7310FB88C5E1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884C77-E881-AE97-74CC-7E01598C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686AE3-0554-0C18-9277-B7D8AAA18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B8F-55AE-481B-8FE8-83C913F6D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30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6AB9299-3E24-CB73-99AF-29225D9977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C58B79F-51AF-6C33-E853-D9C055A0B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9726D5-B3CB-E40C-A915-2A04AB541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DF64-4E26-429B-B75E-7310FB88C5E1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AC3847-A5AC-C99D-D4BE-F5FA1044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ACB928-48FB-2B3A-B3FA-F714BDD3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B8F-55AE-481B-8FE8-83C913F6D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816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07B9A2-284D-5729-C49C-0E26A2546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5FEA4B-EECD-75C1-B732-2C1A9C780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BB6B87-04F2-416C-6C0C-53FE8D2D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DF64-4E26-429B-B75E-7310FB88C5E1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C3CCBA-5B59-D763-A933-A0B75C4E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C4F81A-5E65-5495-F48C-2D555D216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B8F-55AE-481B-8FE8-83C913F6D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40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EA8347-4EFF-B6B6-BD34-0BD960B4A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81CFAE-9281-5DF1-0203-97C835042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0A542C-FF85-7DF6-47BC-5DAAA8656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DF64-4E26-429B-B75E-7310FB88C5E1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05541F-3BDF-1A9A-A5D4-7335F071E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2ADFC0-39EC-DF20-072F-0A6D9A72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B8F-55AE-481B-8FE8-83C913F6D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47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CEEBEF-9211-E694-956C-433FA913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4926A5-D67C-6658-6E4B-CC0042035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18E3230-2018-25CB-CAC1-358245A75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F1CB4A-62F7-5BB8-4E0B-25A026434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DF64-4E26-429B-B75E-7310FB88C5E1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C44BF7-72E2-DB6C-7F08-858CE2B6B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B5BA83-F981-168C-9C46-985EEBB9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B8F-55AE-481B-8FE8-83C913F6D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72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25100C-025E-A449-8FC2-B6D5BDAA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0E1210-8FBB-BCF9-E55D-7FAD10FC7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DD02B38-18FE-867B-1DFD-18B13AB5D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2143B91-6CD3-6707-14F7-AAA0DEA49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950DB8E-E98E-2251-B327-6ADD3C7A9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B3619D1-B9D3-283F-0CA0-28CE18BA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DF64-4E26-429B-B75E-7310FB88C5E1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BD01E5E-DC92-B1D1-81D3-9578F17C1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ABE70E5-EC18-51A3-710B-248CD3848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B8F-55AE-481B-8FE8-83C913F6D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482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223C70-25CD-6EE3-7313-6330A8EB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E3BDD3E-C5E2-4EAA-D61C-5F61A5EE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DF64-4E26-429B-B75E-7310FB88C5E1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E156A2-E416-0CA3-1E49-BD93857AE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C83C2A4-8AFA-2962-A942-4A7B0582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B8F-55AE-481B-8FE8-83C913F6D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77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29433B8-5688-0B24-3165-D39EEC795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DF64-4E26-429B-B75E-7310FB88C5E1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2BE3AB2-83C1-85AD-1482-DAC7230A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CA2CDB-21F0-9ADF-C346-C40EC848C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B8F-55AE-481B-8FE8-83C913F6D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7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632B53-DE9F-D2ED-19AB-D092E30F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D11010-E83B-388F-7AE0-34A1EABB6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613F9DA-7458-B59D-0313-4D4BD7715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E9875A2-3D96-A192-D9E8-F4D33DE4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DF64-4E26-429B-B75E-7310FB88C5E1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4CDB49-DE2D-1FA1-DF0B-BE0824BC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384768-C794-49A9-BE16-CB80EF51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B8F-55AE-481B-8FE8-83C913F6D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951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B32256-84E1-7144-0F18-74F6422AC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F7EB2F3-148A-924A-E287-97E8FB020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E38E31-9550-617D-864C-C76A2E297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41C1C3-B114-4619-A570-11C15D0EA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DF64-4E26-429B-B75E-7310FB88C5E1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D4EC26-307A-FE7A-BAC2-6BBF15D0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7A4FBE-F4CA-1137-ADC4-74FEE066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B8F-55AE-481B-8FE8-83C913F6D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77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5507FF6-2D53-216C-BC46-A23045F8A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D9D7E9-AA0F-ACFA-16F1-B1658FC0A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ADDBF5-DD23-6CBE-7EC4-4A1E7B69B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FDF64-4E26-429B-B75E-7310FB88C5E1}" type="datetimeFigureOut">
              <a:rPr lang="it-IT" smtClean="0"/>
              <a:t>24/03/2025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D5EB6F-E52E-CD42-C876-8381E9EEC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278F43-0A9B-9179-F6D9-F6C80C4D2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8DB8F-55AE-481B-8FE8-83C913F6D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43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wmf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microsoft.com/office/2007/relationships/hdphoto" Target="../media/hdphoto12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9.png"/><Relationship Id="rId4" Type="http://schemas.openxmlformats.org/officeDocument/2006/relationships/diagramLayout" Target="../diagrams/layout1.xml"/><Relationship Id="rId9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5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6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56.png"/><Relationship Id="rId4" Type="http://schemas.microsoft.com/office/2007/relationships/hdphoto" Target="../media/hdphoto17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2AB5892-F295-9198-A363-3793088D3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73BAF9-E49E-59FE-166B-F4718D86E781}"/>
              </a:ext>
            </a:extLst>
          </p:cNvPr>
          <p:cNvSpPr txBox="1"/>
          <p:nvPr/>
        </p:nvSpPr>
        <p:spPr>
          <a:xfrm>
            <a:off x="1651000" y="758877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891C15-26AE-2C26-E6A8-93F436B59B75}"/>
              </a:ext>
            </a:extLst>
          </p:cNvPr>
          <p:cNvSpPr txBox="1"/>
          <p:nvPr/>
        </p:nvSpPr>
        <p:spPr>
          <a:xfrm>
            <a:off x="6293473" y="4748143"/>
            <a:ext cx="468432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DOTT. CRISTIAN SAVOIA </a:t>
            </a:r>
          </a:p>
          <a:p>
            <a:pPr algn="just"/>
            <a:r>
              <a:rPr lang="it-IT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nome dei Preparatori atletici delle squadre)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28A74B7-893A-18E6-3644-1AF92C1F3ADA}"/>
              </a:ext>
            </a:extLst>
          </p:cNvPr>
          <p:cNvSpPr txBox="1"/>
          <p:nvPr/>
        </p:nvSpPr>
        <p:spPr>
          <a:xfrm>
            <a:off x="1214204" y="4440367"/>
            <a:ext cx="629586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DOTT.SSA GLORIA MODICA </a:t>
            </a:r>
          </a:p>
          <a:p>
            <a:pPr algn="just"/>
            <a:r>
              <a:rPr lang="it-IT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nome dei Medici delle squadre)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0979D04-8A9F-855F-39DA-6B3E03B4A22A}"/>
              </a:ext>
            </a:extLst>
          </p:cNvPr>
          <p:cNvSpPr txBox="1"/>
          <p:nvPr/>
        </p:nvSpPr>
        <p:spPr>
          <a:xfrm>
            <a:off x="7651958" y="6301901"/>
            <a:ext cx="3200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Coverciano 24 marzo 2025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F4EBB1-C652-388B-EB2F-10180F8323AE}"/>
              </a:ext>
            </a:extLst>
          </p:cNvPr>
          <p:cNvSpPr txBox="1"/>
          <p:nvPr/>
        </p:nvSpPr>
        <p:spPr>
          <a:xfrm>
            <a:off x="962526" y="2788475"/>
            <a:ext cx="10353174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DATI CLINICI E FUNZIONALI DI 120 CALCIATRICI DELLE SQUADRE NAZIONALI UNDER 16, UNDER 17, UNDER 19</a:t>
            </a:r>
          </a:p>
        </p:txBody>
      </p:sp>
    </p:spTree>
    <p:extLst>
      <p:ext uri="{BB962C8B-B14F-4D97-AF65-F5344CB8AC3E}">
        <p14:creationId xmlns:p14="http://schemas.microsoft.com/office/powerpoint/2010/main" val="2469367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E2145A-8628-E27A-8032-32E4DD6B9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EDAE2DE9-B40C-4EE5-8493-338D1BA9E451}"/>
              </a:ext>
            </a:extLst>
          </p:cNvPr>
          <p:cNvSpPr/>
          <p:nvPr/>
        </p:nvSpPr>
        <p:spPr>
          <a:xfrm rot="5400000">
            <a:off x="-2893667" y="2893667"/>
            <a:ext cx="6858000" cy="1070666"/>
          </a:xfrm>
          <a:prstGeom prst="rect">
            <a:avLst/>
          </a:prstGeom>
          <a:solidFill>
            <a:srgbClr val="002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2B86C5F9-DC89-0659-A7B6-5B696B3793FD}"/>
              </a:ext>
            </a:extLst>
          </p:cNvPr>
          <p:cNvCxnSpPr>
            <a:cxnSpLocks/>
          </p:cNvCxnSpPr>
          <p:nvPr/>
        </p:nvCxnSpPr>
        <p:spPr>
          <a:xfrm>
            <a:off x="-333371" y="5560828"/>
            <a:ext cx="903429" cy="15098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17D215E-F2E8-77BB-7793-67D47C0DF2C9}"/>
              </a:ext>
            </a:extLst>
          </p:cNvPr>
          <p:cNvCxnSpPr>
            <a:cxnSpLocks/>
          </p:cNvCxnSpPr>
          <p:nvPr/>
        </p:nvCxnSpPr>
        <p:spPr>
          <a:xfrm>
            <a:off x="-113737" y="5401340"/>
            <a:ext cx="964770" cy="16693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095595E8-C45A-BBD1-99B9-10CB5EEC6A42}"/>
              </a:ext>
            </a:extLst>
          </p:cNvPr>
          <p:cNvCxnSpPr>
            <a:cxnSpLocks/>
          </p:cNvCxnSpPr>
          <p:nvPr/>
        </p:nvCxnSpPr>
        <p:spPr>
          <a:xfrm>
            <a:off x="-113737" y="4976037"/>
            <a:ext cx="1184404" cy="1992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F1345700-2DD9-E397-C3C3-0BA275D59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121920"/>
            <a:ext cx="865577" cy="865577"/>
          </a:xfrm>
          <a:prstGeom prst="rect">
            <a:avLst/>
          </a:prstGeom>
        </p:spPr>
      </p:pic>
      <p:pic>
        <p:nvPicPr>
          <p:cNvPr id="4" name="Imagen 3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7FD69ECD-DFBD-A1C9-0CB2-185E12755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"/>
          <a:stretch/>
        </p:blipFill>
        <p:spPr>
          <a:xfrm>
            <a:off x="683795" y="1944974"/>
            <a:ext cx="11372326" cy="3552146"/>
          </a:xfrm>
          <a:prstGeom prst="rect">
            <a:avLst/>
          </a:prstGeom>
        </p:spPr>
      </p:pic>
      <p:sp>
        <p:nvSpPr>
          <p:cNvPr id="6" name="CasellaDiTesto 20">
            <a:extLst>
              <a:ext uri="{FF2B5EF4-FFF2-40B4-BE49-F238E27FC236}">
                <a16:creationId xmlns:a16="http://schemas.microsoft.com/office/drawing/2014/main" id="{307C94AB-67ED-A7AD-4C1D-21B531535722}"/>
              </a:ext>
            </a:extLst>
          </p:cNvPr>
          <p:cNvSpPr txBox="1"/>
          <p:nvPr/>
        </p:nvSpPr>
        <p:spPr>
          <a:xfrm>
            <a:off x="1184403" y="5912829"/>
            <a:ext cx="1087171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>
                <a:solidFill>
                  <a:srgbClr val="002060"/>
                </a:solidFill>
                <a:latin typeface="FIGC - Azzurri" panose="00000500000000000000"/>
              </a:defRPr>
            </a:lvl1pPr>
          </a:lstStyle>
          <a:p>
            <a:r>
              <a:rPr lang="es-ES" dirty="0"/>
              <a:t>📌 </a:t>
            </a:r>
            <a:r>
              <a:rPr lang="it-IT" dirty="0"/>
              <a:t>Nonostante le differenze osservate nei valori medi, statisticamente </a:t>
            </a:r>
            <a:r>
              <a:rPr lang="it-IT" b="1" dirty="0"/>
              <a:t>U17 e U16 non mostrano variazioni significative</a:t>
            </a:r>
            <a:r>
              <a:rPr lang="it-IT" dirty="0"/>
              <a:t> in queste tre variabili.</a:t>
            </a:r>
          </a:p>
        </p:txBody>
      </p:sp>
      <p:pic>
        <p:nvPicPr>
          <p:cNvPr id="1026" name="Picture 2" descr="Vo2 Max icon - Free Download PNG &amp; SVG | Streamline">
            <a:extLst>
              <a:ext uri="{FF2B5EF4-FFF2-40B4-BE49-F238E27FC236}">
                <a16:creationId xmlns:a16="http://schemas.microsoft.com/office/drawing/2014/main" id="{EAC4D4F3-3D28-2906-B78A-0FBF7F5F7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68" y="1409640"/>
            <a:ext cx="1070667" cy="107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E25F63A7-C2C8-1380-2979-15DFB693F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3318" r="6249"/>
          <a:stretch/>
        </p:blipFill>
        <p:spPr>
          <a:xfrm>
            <a:off x="6096000" y="1442822"/>
            <a:ext cx="962596" cy="1037485"/>
          </a:xfrm>
          <a:prstGeom prst="rect">
            <a:avLst/>
          </a:prstGeom>
        </p:spPr>
      </p:pic>
      <p:pic>
        <p:nvPicPr>
          <p:cNvPr id="13" name="Imagen 1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541DF8A-38E1-74C3-D159-2FFE0846D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757" y="1425684"/>
            <a:ext cx="1070667" cy="107066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8A8747-5B3B-1843-52E3-5DF6504CCF9E}"/>
              </a:ext>
            </a:extLst>
          </p:cNvPr>
          <p:cNvSpPr txBox="1"/>
          <p:nvPr/>
        </p:nvSpPr>
        <p:spPr>
          <a:xfrm>
            <a:off x="1088695" y="127392"/>
            <a:ext cx="1110330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 YO-YO INTERMITTENT RECOVERY TEST </a:t>
            </a:r>
            <a:r>
              <a:rPr lang="en-US" sz="3200" b="1" dirty="0">
                <a:solidFill>
                  <a:srgbClr val="9B85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</a:t>
            </a:r>
            <a:r>
              <a:rPr lang="en-US" sz="32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LEVEL 1</a:t>
            </a:r>
            <a:r>
              <a:rPr lang="en-US" sz="3200" b="1" dirty="0">
                <a:solidFill>
                  <a:srgbClr val="9B85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</a:t>
            </a:r>
            <a:r>
              <a:rPr lang="es-ES" sz="32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: </a:t>
            </a:r>
            <a:r>
              <a:rPr lang="es-ES" sz="3200" b="1" dirty="0">
                <a:solidFill>
                  <a:srgbClr val="D41E1E"/>
                </a:solidFill>
                <a:latin typeface="FIGC - Azzurri"/>
                <a:cs typeface="Times New Roman" panose="02020603050405020304" pitchFamily="18" charset="0"/>
              </a:rPr>
              <a:t>U17</a:t>
            </a:r>
            <a:r>
              <a:rPr lang="es-ES" sz="32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 </a:t>
            </a:r>
            <a:r>
              <a:rPr lang="es-ES" sz="3200" b="1" i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vs.</a:t>
            </a:r>
            <a:r>
              <a:rPr lang="es-ES" sz="32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 </a:t>
            </a:r>
            <a:r>
              <a:rPr lang="es-ES" sz="3200" b="1" dirty="0">
                <a:solidFill>
                  <a:srgbClr val="808080"/>
                </a:solidFill>
                <a:latin typeface="FIGC - Azzurri"/>
                <a:cs typeface="Times New Roman" panose="02020603050405020304" pitchFamily="18" charset="0"/>
              </a:rPr>
              <a:t>U16</a:t>
            </a:r>
            <a:r>
              <a:rPr lang="es-ES" sz="32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 </a:t>
            </a:r>
            <a:endParaRPr lang="it-IT" sz="3200" b="1" dirty="0">
              <a:solidFill>
                <a:srgbClr val="9B8549"/>
              </a:solidFill>
              <a:latin typeface="FIGC - Azzur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69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616EE-AFAE-F96F-F2C3-32F606BFF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0D7741F3-297C-B2B8-F584-7F5023B3CA77}"/>
              </a:ext>
            </a:extLst>
          </p:cNvPr>
          <p:cNvSpPr/>
          <p:nvPr/>
        </p:nvSpPr>
        <p:spPr>
          <a:xfrm rot="5400000">
            <a:off x="-2893667" y="2893667"/>
            <a:ext cx="6858000" cy="1070666"/>
          </a:xfrm>
          <a:prstGeom prst="rect">
            <a:avLst/>
          </a:prstGeom>
          <a:solidFill>
            <a:srgbClr val="002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1AE394EA-0E12-2AB4-3346-D60AA6ACC051}"/>
              </a:ext>
            </a:extLst>
          </p:cNvPr>
          <p:cNvCxnSpPr>
            <a:cxnSpLocks/>
          </p:cNvCxnSpPr>
          <p:nvPr/>
        </p:nvCxnSpPr>
        <p:spPr>
          <a:xfrm>
            <a:off x="-333371" y="5560828"/>
            <a:ext cx="903429" cy="15098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45FFF96F-6BF0-1FB8-602F-3E2D3C634EDA}"/>
              </a:ext>
            </a:extLst>
          </p:cNvPr>
          <p:cNvCxnSpPr>
            <a:cxnSpLocks/>
          </p:cNvCxnSpPr>
          <p:nvPr/>
        </p:nvCxnSpPr>
        <p:spPr>
          <a:xfrm>
            <a:off x="-113737" y="5401340"/>
            <a:ext cx="964770" cy="16693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9365BE46-A539-9AA2-2D02-0D07A2F67FD8}"/>
              </a:ext>
            </a:extLst>
          </p:cNvPr>
          <p:cNvCxnSpPr>
            <a:cxnSpLocks/>
          </p:cNvCxnSpPr>
          <p:nvPr/>
        </p:nvCxnSpPr>
        <p:spPr>
          <a:xfrm>
            <a:off x="-113737" y="4976037"/>
            <a:ext cx="1184404" cy="1992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99C745C5-CFAD-FAF1-42D8-994F8CA39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121920"/>
            <a:ext cx="865577" cy="865577"/>
          </a:xfrm>
          <a:prstGeom prst="rect">
            <a:avLst/>
          </a:prstGeom>
        </p:spPr>
      </p:pic>
      <p:pic>
        <p:nvPicPr>
          <p:cNvPr id="4" name="Immagine 3" descr="Immagine che contiene Viso umano, persona, vestiti, cravatta&#10;&#10;Descrizione generata automaticamente">
            <a:extLst>
              <a:ext uri="{FF2B5EF4-FFF2-40B4-BE49-F238E27FC236}">
                <a16:creationId xmlns:a16="http://schemas.microsoft.com/office/drawing/2014/main" id="{682D2429-C5BE-832D-F89A-20FA9C3A9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48" y="0"/>
            <a:ext cx="4030339" cy="604361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9B9362-240B-0A6A-52CB-1BD3B65CE0D0}"/>
              </a:ext>
            </a:extLst>
          </p:cNvPr>
          <p:cNvSpPr txBox="1"/>
          <p:nvPr/>
        </p:nvSpPr>
        <p:spPr>
          <a:xfrm>
            <a:off x="5086287" y="0"/>
            <a:ext cx="7105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FIGC - Azzurri" panose="00000500000000000000"/>
              </a:rPr>
              <a:t>Miglioramento della performance (%) in funzione della distanza percorsa (d, km), a seguito di un aumento del 5% del </a:t>
            </a:r>
            <a:r>
              <a:rPr lang="it-IT" sz="2000" dirty="0" err="1">
                <a:solidFill>
                  <a:srgbClr val="002060"/>
                </a:solidFill>
                <a:latin typeface="FIGC - Azzurri" panose="00000500000000000000"/>
              </a:rPr>
              <a:t>VO₂max</a:t>
            </a:r>
            <a:r>
              <a:rPr lang="it-IT" sz="2000" dirty="0">
                <a:solidFill>
                  <a:srgbClr val="002060"/>
                </a:solidFill>
                <a:latin typeface="FIGC - Azzurri" panose="00000500000000000000"/>
              </a:rPr>
              <a:t> o della capacità anaerobica massimale (</a:t>
            </a:r>
            <a:r>
              <a:rPr lang="it-IT" sz="2000" dirty="0" err="1">
                <a:solidFill>
                  <a:srgbClr val="002060"/>
                </a:solidFill>
                <a:latin typeface="FIGC - Azzurri" panose="00000500000000000000"/>
              </a:rPr>
              <a:t>AnS</a:t>
            </a:r>
            <a:r>
              <a:rPr lang="it-IT" sz="2000" dirty="0">
                <a:solidFill>
                  <a:srgbClr val="002060"/>
                </a:solidFill>
                <a:latin typeface="FIGC - Azzurri" panose="00000500000000000000"/>
              </a:rPr>
              <a:t>), oppure di una riduzione del 5% del costo energetico della corsa (C</a:t>
            </a:r>
            <a:r>
              <a:rPr lang="it-IT" sz="2000" baseline="-25000" dirty="0">
                <a:solidFill>
                  <a:srgbClr val="002060"/>
                </a:solidFill>
                <a:latin typeface="FIGC - Azzurri" panose="00000500000000000000"/>
              </a:rPr>
              <a:t>r</a:t>
            </a:r>
            <a:r>
              <a:rPr lang="it-IT" sz="2000" dirty="0">
                <a:solidFill>
                  <a:srgbClr val="002060"/>
                </a:solidFill>
                <a:latin typeface="FIGC - Azzurri" panose="00000500000000000000"/>
              </a:rPr>
              <a:t>).</a:t>
            </a:r>
            <a:endParaRPr lang="en-US" sz="2000" dirty="0">
              <a:solidFill>
                <a:srgbClr val="002060"/>
              </a:solidFill>
              <a:latin typeface="FIGC - Azzurri" panose="00000500000000000000"/>
              <a:cs typeface="Times New Roman" panose="02020603050405020304" pitchFamily="18" charset="0"/>
            </a:endParaRPr>
          </a:p>
        </p:txBody>
      </p:sp>
      <p:pic>
        <p:nvPicPr>
          <p:cNvPr id="6" name="Picture 4" descr="Image result for La locomozione umana su terra, in acqua, in aria. Fatti e teorie">
            <a:extLst>
              <a:ext uri="{FF2B5EF4-FFF2-40B4-BE49-F238E27FC236}">
                <a16:creationId xmlns:a16="http://schemas.microsoft.com/office/drawing/2014/main" id="{C2441093-FFED-F004-B672-5E3F0CF6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9979">
            <a:off x="4890353" y="4228994"/>
            <a:ext cx="1363650" cy="189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C16DDB-3A74-5E4F-81EC-7FE59F29A63C}"/>
              </a:ext>
            </a:extLst>
          </p:cNvPr>
          <p:cNvSpPr txBox="1"/>
          <p:nvPr/>
        </p:nvSpPr>
        <p:spPr>
          <a:xfrm>
            <a:off x="14020800" y="4533900"/>
            <a:ext cx="13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FIGC - Azzurri" panose="00000500000000000000"/>
                <a:cs typeface="Times New Roman" panose="02020603050405020304" pitchFamily="18" charset="0"/>
              </a:rPr>
              <a:t>5</a:t>
            </a:r>
            <a:endParaRPr lang="es-ES" sz="1400" dirty="0">
              <a:latin typeface="FIGC - Azzurri" panose="0000050000000000000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EA4A90-99FC-3764-91FA-4F95D453165A}"/>
              </a:ext>
            </a:extLst>
          </p:cNvPr>
          <p:cNvSpPr txBox="1"/>
          <p:nvPr/>
        </p:nvSpPr>
        <p:spPr>
          <a:xfrm>
            <a:off x="1184404" y="6395172"/>
            <a:ext cx="96312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  <a:latin typeface="FIGC - Azzurri" panose="00000500000000000000"/>
                <a:cs typeface="Times New Roman" panose="02020603050405020304" pitchFamily="18" charset="0"/>
              </a:rPr>
              <a:t>di Prampero, P. E. (1985). </a:t>
            </a:r>
            <a:r>
              <a:rPr lang="it-IT" sz="1600" i="1" dirty="0">
                <a:solidFill>
                  <a:srgbClr val="002060"/>
                </a:solidFill>
                <a:latin typeface="FIGC - Azzurri" panose="00000500000000000000"/>
                <a:cs typeface="Times New Roman" panose="02020603050405020304" pitchFamily="18" charset="0"/>
              </a:rPr>
              <a:t>La locomozione umana su terra, in acqua, in aria. Fatti e teorie.</a:t>
            </a:r>
            <a:r>
              <a:rPr lang="it-IT" sz="1600" dirty="0">
                <a:solidFill>
                  <a:srgbClr val="002060"/>
                </a:solidFill>
                <a:latin typeface="FIGC - Azzurri" panose="00000500000000000000"/>
                <a:cs typeface="Times New Roman" panose="02020603050405020304" pitchFamily="18" charset="0"/>
              </a:rPr>
              <a:t> Milano: </a:t>
            </a:r>
            <a:r>
              <a:rPr lang="it-IT" sz="1600" dirty="0" err="1">
                <a:solidFill>
                  <a:srgbClr val="002060"/>
                </a:solidFill>
                <a:latin typeface="FIGC - Azzurri" panose="00000500000000000000"/>
                <a:cs typeface="Times New Roman" panose="02020603050405020304" pitchFamily="18" charset="0"/>
              </a:rPr>
              <a:t>Biomedia</a:t>
            </a:r>
            <a:r>
              <a:rPr lang="it-IT" sz="1600" dirty="0">
                <a:solidFill>
                  <a:srgbClr val="002060"/>
                </a:solidFill>
                <a:latin typeface="FIGC - Azzurri" panose="00000500000000000000"/>
                <a:cs typeface="Times New Roman" panose="02020603050405020304" pitchFamily="18" charset="0"/>
              </a:rPr>
              <a:t>.</a:t>
            </a:r>
            <a:endParaRPr lang="es-ES" sz="1600" dirty="0">
              <a:solidFill>
                <a:srgbClr val="002060"/>
              </a:solidFill>
              <a:latin typeface="FIGC - Azzurri" panose="0000050000000000000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0A07162-0F86-F1BD-3048-D437F9F9B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787" y="1402755"/>
            <a:ext cx="5439955" cy="483076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01D3B8-6E53-AFBE-089C-3F23797B23DF}"/>
              </a:ext>
            </a:extLst>
          </p:cNvPr>
          <p:cNvSpPr txBox="1"/>
          <p:nvPr/>
        </p:nvSpPr>
        <p:spPr>
          <a:xfrm>
            <a:off x="10270332" y="3198019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4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C1022F-86ED-81B7-C08D-DFABDF2BD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ABCB4D14-7096-1A33-4268-902F0934215E}"/>
              </a:ext>
            </a:extLst>
          </p:cNvPr>
          <p:cNvSpPr/>
          <p:nvPr/>
        </p:nvSpPr>
        <p:spPr>
          <a:xfrm rot="5400000">
            <a:off x="-2893667" y="2893667"/>
            <a:ext cx="6858000" cy="1070666"/>
          </a:xfrm>
          <a:prstGeom prst="rect">
            <a:avLst/>
          </a:prstGeom>
          <a:solidFill>
            <a:srgbClr val="002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E19E43FD-4765-961A-6D1B-38E1F5AD96B8}"/>
              </a:ext>
            </a:extLst>
          </p:cNvPr>
          <p:cNvCxnSpPr>
            <a:cxnSpLocks/>
          </p:cNvCxnSpPr>
          <p:nvPr/>
        </p:nvCxnSpPr>
        <p:spPr>
          <a:xfrm>
            <a:off x="-333371" y="5560828"/>
            <a:ext cx="903429" cy="15098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5F17A6CD-F160-6B89-5B9B-E2CE73E0E87C}"/>
              </a:ext>
            </a:extLst>
          </p:cNvPr>
          <p:cNvCxnSpPr>
            <a:cxnSpLocks/>
          </p:cNvCxnSpPr>
          <p:nvPr/>
        </p:nvCxnSpPr>
        <p:spPr>
          <a:xfrm>
            <a:off x="-113737" y="5401340"/>
            <a:ext cx="964770" cy="16693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2A2B3F24-1B99-DD81-EB73-AC454C18B005}"/>
              </a:ext>
            </a:extLst>
          </p:cNvPr>
          <p:cNvCxnSpPr>
            <a:cxnSpLocks/>
          </p:cNvCxnSpPr>
          <p:nvPr/>
        </p:nvCxnSpPr>
        <p:spPr>
          <a:xfrm>
            <a:off x="-113737" y="4976037"/>
            <a:ext cx="1184404" cy="1992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2906395B-4484-D501-0E8D-5F90AA5A2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121920"/>
            <a:ext cx="865577" cy="86557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9B9B91-C31B-CB9D-C47A-3F7976BA3852}"/>
              </a:ext>
            </a:extLst>
          </p:cNvPr>
          <p:cNvSpPr txBox="1"/>
          <p:nvPr/>
        </p:nvSpPr>
        <p:spPr>
          <a:xfrm>
            <a:off x="1088695" y="127392"/>
            <a:ext cx="1110330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IL COSTO ENERGETICO COME FATTORE CHIAVE</a:t>
            </a:r>
          </a:p>
        </p:txBody>
      </p:sp>
      <p:pic>
        <p:nvPicPr>
          <p:cNvPr id="6" name="Immagine 5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52A7B647-B376-8403-B3C0-4FBEC9734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93" y="889737"/>
            <a:ext cx="7688302" cy="5968263"/>
          </a:xfrm>
          <a:prstGeom prst="rect">
            <a:avLst/>
          </a:prstGeom>
        </p:spPr>
      </p:pic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210C268F-7E7F-98DD-B19A-CC16ACE83425}"/>
              </a:ext>
            </a:extLst>
          </p:cNvPr>
          <p:cNvSpPr/>
          <p:nvPr/>
        </p:nvSpPr>
        <p:spPr>
          <a:xfrm>
            <a:off x="3752755" y="1480709"/>
            <a:ext cx="928687" cy="407194"/>
          </a:xfrm>
          <a:prstGeom prst="rightArrow">
            <a:avLst/>
          </a:prstGeom>
          <a:solidFill>
            <a:srgbClr val="FF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73A62048-24CE-575F-F154-3B3DBD55420B}"/>
              </a:ext>
            </a:extLst>
          </p:cNvPr>
          <p:cNvSpPr/>
          <p:nvPr/>
        </p:nvSpPr>
        <p:spPr>
          <a:xfrm>
            <a:off x="3752755" y="1986727"/>
            <a:ext cx="928687" cy="407194"/>
          </a:xfrm>
          <a:prstGeom prst="rightArrow">
            <a:avLst/>
          </a:prstGeom>
          <a:solidFill>
            <a:srgbClr val="FF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A7D8F9E1-B4F2-5273-995B-85AA5D90B296}"/>
              </a:ext>
            </a:extLst>
          </p:cNvPr>
          <p:cNvSpPr/>
          <p:nvPr/>
        </p:nvSpPr>
        <p:spPr>
          <a:xfrm>
            <a:off x="3752755" y="3205925"/>
            <a:ext cx="928687" cy="407194"/>
          </a:xfrm>
          <a:prstGeom prst="rightArrow">
            <a:avLst/>
          </a:prstGeom>
          <a:solidFill>
            <a:srgbClr val="FF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AA9ADEDC-4D0C-824D-4A3C-D8D428D21467}"/>
              </a:ext>
            </a:extLst>
          </p:cNvPr>
          <p:cNvSpPr/>
          <p:nvPr/>
        </p:nvSpPr>
        <p:spPr>
          <a:xfrm rot="5400000">
            <a:off x="3757813" y="2570432"/>
            <a:ext cx="2339578" cy="317299"/>
          </a:xfrm>
          <a:prstGeom prst="roundRect">
            <a:avLst/>
          </a:prstGeom>
          <a:solidFill>
            <a:srgbClr val="FF4C4C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2E79A4C7-C23E-FC4D-D627-0606D4B61EA9}"/>
              </a:ext>
            </a:extLst>
          </p:cNvPr>
          <p:cNvSpPr/>
          <p:nvPr/>
        </p:nvSpPr>
        <p:spPr>
          <a:xfrm>
            <a:off x="1307208" y="1405702"/>
            <a:ext cx="842963" cy="457200"/>
          </a:xfrm>
          <a:prstGeom prst="ellipse">
            <a:avLst/>
          </a:prstGeom>
          <a:solidFill>
            <a:srgbClr val="FF4C4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3BA3EEE1-145F-10EB-CA4A-E43C4F0F606B}"/>
              </a:ext>
            </a:extLst>
          </p:cNvPr>
          <p:cNvSpPr/>
          <p:nvPr/>
        </p:nvSpPr>
        <p:spPr>
          <a:xfrm>
            <a:off x="4488560" y="6170244"/>
            <a:ext cx="842963" cy="457200"/>
          </a:xfrm>
          <a:prstGeom prst="ellipse">
            <a:avLst/>
          </a:prstGeom>
          <a:solidFill>
            <a:srgbClr val="FF4C4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D1B0522D-A4ED-C6A5-388D-11BFF7B0C6F8}"/>
              </a:ext>
            </a:extLst>
          </p:cNvPr>
          <p:cNvSpPr/>
          <p:nvPr/>
        </p:nvSpPr>
        <p:spPr>
          <a:xfrm>
            <a:off x="1307208" y="1986727"/>
            <a:ext cx="842963" cy="457200"/>
          </a:xfrm>
          <a:prstGeom prst="ellipse">
            <a:avLst/>
          </a:prstGeom>
          <a:solidFill>
            <a:srgbClr val="FF4C4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37B3785D-1FE1-5871-0538-1DA478E50E1D}"/>
              </a:ext>
            </a:extLst>
          </p:cNvPr>
          <p:cNvSpPr/>
          <p:nvPr/>
        </p:nvSpPr>
        <p:spPr>
          <a:xfrm>
            <a:off x="1307208" y="3180922"/>
            <a:ext cx="842963" cy="457200"/>
          </a:xfrm>
          <a:prstGeom prst="ellipse">
            <a:avLst/>
          </a:prstGeom>
          <a:solidFill>
            <a:srgbClr val="FF4C4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Freccia a destra 26">
            <a:extLst>
              <a:ext uri="{FF2B5EF4-FFF2-40B4-BE49-F238E27FC236}">
                <a16:creationId xmlns:a16="http://schemas.microsoft.com/office/drawing/2014/main" id="{4DFCE07E-FED6-A754-7249-026CA8F2D154}"/>
              </a:ext>
            </a:extLst>
          </p:cNvPr>
          <p:cNvSpPr/>
          <p:nvPr/>
        </p:nvSpPr>
        <p:spPr>
          <a:xfrm>
            <a:off x="3752755" y="2547933"/>
            <a:ext cx="928687" cy="407194"/>
          </a:xfrm>
          <a:prstGeom prst="rightArrow">
            <a:avLst/>
          </a:prstGeom>
          <a:solidFill>
            <a:srgbClr val="FF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9EE434C9-CF3F-6985-723C-AD6CBE9EB4C7}"/>
              </a:ext>
            </a:extLst>
          </p:cNvPr>
          <p:cNvSpPr/>
          <p:nvPr/>
        </p:nvSpPr>
        <p:spPr>
          <a:xfrm>
            <a:off x="1307208" y="2567752"/>
            <a:ext cx="842963" cy="457200"/>
          </a:xfrm>
          <a:prstGeom prst="ellipse">
            <a:avLst/>
          </a:prstGeom>
          <a:solidFill>
            <a:srgbClr val="FF4C4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40009E7-1753-B1D1-CF6D-91E26135CC53}"/>
              </a:ext>
            </a:extLst>
          </p:cNvPr>
          <p:cNvSpPr txBox="1"/>
          <p:nvPr/>
        </p:nvSpPr>
        <p:spPr>
          <a:xfrm>
            <a:off x="8275755" y="2557461"/>
            <a:ext cx="3609379" cy="2585323"/>
          </a:xfrm>
          <a:prstGeom prst="rect">
            <a:avLst/>
          </a:prstGeom>
          <a:solidFill>
            <a:srgbClr val="FFDBDB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1️⃣ </a:t>
            </a:r>
            <a:r>
              <a:rPr lang="it-IT" b="1" dirty="0" err="1">
                <a:solidFill>
                  <a:srgbClr val="002060"/>
                </a:solidFill>
                <a:latin typeface="FIGC - Azzurri" panose="00000500000000000000"/>
              </a:rPr>
              <a:t>VO₂max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: la differenza tra Nazionale A e U17 non è statisticamente significativa (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p &gt; 0.05 – ES = 0.47, effetto piccolo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). Questo suggerisce che, nonostante la maggiore esperienza della Nazionale A, la massima potenza aerobica tra i due gruppi è comparabile.</a:t>
            </a:r>
            <a:endParaRPr lang="es-ES" dirty="0">
              <a:solidFill>
                <a:srgbClr val="002060"/>
              </a:solidFill>
              <a:latin typeface="FIGC - Azzurri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11232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CCCE3C-6FC2-7B2A-1FE6-4281233EC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5F29970B-3E27-762B-EF6D-5F924B6C96B0}"/>
              </a:ext>
            </a:extLst>
          </p:cNvPr>
          <p:cNvSpPr/>
          <p:nvPr/>
        </p:nvSpPr>
        <p:spPr>
          <a:xfrm rot="5400000">
            <a:off x="-2893667" y="2893667"/>
            <a:ext cx="6858000" cy="1070666"/>
          </a:xfrm>
          <a:prstGeom prst="rect">
            <a:avLst/>
          </a:prstGeom>
          <a:solidFill>
            <a:srgbClr val="002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D8BCB89-08C8-A277-C1A6-C6963417F979}"/>
              </a:ext>
            </a:extLst>
          </p:cNvPr>
          <p:cNvCxnSpPr>
            <a:cxnSpLocks/>
          </p:cNvCxnSpPr>
          <p:nvPr/>
        </p:nvCxnSpPr>
        <p:spPr>
          <a:xfrm>
            <a:off x="-333371" y="5560828"/>
            <a:ext cx="903429" cy="15098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122D1ED1-0B35-9E5E-0F07-23652D546C49}"/>
              </a:ext>
            </a:extLst>
          </p:cNvPr>
          <p:cNvCxnSpPr>
            <a:cxnSpLocks/>
          </p:cNvCxnSpPr>
          <p:nvPr/>
        </p:nvCxnSpPr>
        <p:spPr>
          <a:xfrm>
            <a:off x="-113737" y="5401340"/>
            <a:ext cx="964770" cy="16693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F40B7B8C-BF28-5DE3-2B03-0C9EB19B9F9E}"/>
              </a:ext>
            </a:extLst>
          </p:cNvPr>
          <p:cNvCxnSpPr>
            <a:cxnSpLocks/>
          </p:cNvCxnSpPr>
          <p:nvPr/>
        </p:nvCxnSpPr>
        <p:spPr>
          <a:xfrm>
            <a:off x="-113737" y="4976037"/>
            <a:ext cx="1184404" cy="1992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A20199CC-B1A1-74E5-D6B7-8EEB6F7D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121920"/>
            <a:ext cx="865577" cy="86557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DF97A5B-F614-F63C-D53B-A96814FDF13A}"/>
              </a:ext>
            </a:extLst>
          </p:cNvPr>
          <p:cNvSpPr txBox="1"/>
          <p:nvPr/>
        </p:nvSpPr>
        <p:spPr>
          <a:xfrm>
            <a:off x="9025662" y="4385677"/>
            <a:ext cx="2942482" cy="2031325"/>
          </a:xfrm>
          <a:prstGeom prst="rect">
            <a:avLst/>
          </a:prstGeom>
          <a:solidFill>
            <a:srgbClr val="FF4C4C">
              <a:alpha val="2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/>
              <a:t>📌 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Il </a:t>
            </a:r>
            <a:r>
              <a:rPr lang="it-IT" dirty="0" err="1">
                <a:solidFill>
                  <a:srgbClr val="002060"/>
                </a:solidFill>
                <a:latin typeface="FIGC - Azzurri" panose="00000500000000000000"/>
              </a:rPr>
              <a:t>VO₂max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 non è un fattore discriminante tra i gruppi, mentre la velocità finale rappresenta una variabile chiave di differenziazione tra giocatrici senior e giovani. </a:t>
            </a:r>
            <a:endParaRPr lang="es-ES" dirty="0">
              <a:solidFill>
                <a:srgbClr val="002060"/>
              </a:solidFill>
              <a:latin typeface="FIGC - Azzurri" panose="0000050000000000000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16F9E2-594C-5571-5CD5-547C0780F037}"/>
              </a:ext>
            </a:extLst>
          </p:cNvPr>
          <p:cNvSpPr txBox="1"/>
          <p:nvPr/>
        </p:nvSpPr>
        <p:spPr>
          <a:xfrm>
            <a:off x="1088695" y="127392"/>
            <a:ext cx="1110330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IL COSTO ENERGETICO COME FATTORE CHIAVE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6791308-4E3F-983C-D77C-5343E6F88D7C}"/>
              </a:ext>
            </a:extLst>
          </p:cNvPr>
          <p:cNvSpPr txBox="1"/>
          <p:nvPr/>
        </p:nvSpPr>
        <p:spPr>
          <a:xfrm>
            <a:off x="8008142" y="121920"/>
            <a:ext cx="4126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: IL VO₂MAX NON BASTA!</a:t>
            </a:r>
            <a:endParaRPr lang="es-ES" sz="2800" dirty="0"/>
          </a:p>
        </p:txBody>
      </p:sp>
      <p:pic>
        <p:nvPicPr>
          <p:cNvPr id="33" name="Immagine 32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BB252C98-7F23-D889-A76E-C1EFD5E53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0" y="784197"/>
            <a:ext cx="7688302" cy="5968263"/>
          </a:xfrm>
          <a:prstGeom prst="rect">
            <a:avLst/>
          </a:prstGeom>
        </p:spPr>
      </p:pic>
      <p:sp>
        <p:nvSpPr>
          <p:cNvPr id="34" name="Freccia a destra 33">
            <a:extLst>
              <a:ext uri="{FF2B5EF4-FFF2-40B4-BE49-F238E27FC236}">
                <a16:creationId xmlns:a16="http://schemas.microsoft.com/office/drawing/2014/main" id="{6504A8ED-3DDC-8512-9FB0-F2817F3356C1}"/>
              </a:ext>
            </a:extLst>
          </p:cNvPr>
          <p:cNvSpPr/>
          <p:nvPr/>
        </p:nvSpPr>
        <p:spPr>
          <a:xfrm rot="16200000">
            <a:off x="3514708" y="3100387"/>
            <a:ext cx="928687" cy="407194"/>
          </a:xfrm>
          <a:prstGeom prst="rightArrow">
            <a:avLst/>
          </a:prstGeom>
          <a:solidFill>
            <a:srgbClr val="4D4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Freccia a destra 34">
            <a:extLst>
              <a:ext uri="{FF2B5EF4-FFF2-40B4-BE49-F238E27FC236}">
                <a16:creationId xmlns:a16="http://schemas.microsoft.com/office/drawing/2014/main" id="{CB4DD007-FD0C-070A-B889-F3045F75A5AB}"/>
              </a:ext>
            </a:extLst>
          </p:cNvPr>
          <p:cNvSpPr/>
          <p:nvPr/>
        </p:nvSpPr>
        <p:spPr>
          <a:xfrm rot="16200000">
            <a:off x="4367197" y="3100386"/>
            <a:ext cx="928687" cy="407194"/>
          </a:xfrm>
          <a:prstGeom prst="rightArrow">
            <a:avLst/>
          </a:prstGeom>
          <a:solidFill>
            <a:srgbClr val="4D4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44FB8F24-5559-E893-9544-A5BB5DA80F75}"/>
              </a:ext>
            </a:extLst>
          </p:cNvPr>
          <p:cNvSpPr/>
          <p:nvPr/>
        </p:nvSpPr>
        <p:spPr>
          <a:xfrm rot="16200000">
            <a:off x="5253480" y="3100385"/>
            <a:ext cx="928687" cy="407194"/>
          </a:xfrm>
          <a:prstGeom prst="rightArrow">
            <a:avLst/>
          </a:prstGeom>
          <a:solidFill>
            <a:srgbClr val="4D4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id="{41C03593-FDD9-F691-72DF-6FCF5DC2EC90}"/>
              </a:ext>
            </a:extLst>
          </p:cNvPr>
          <p:cNvSpPr/>
          <p:nvPr/>
        </p:nvSpPr>
        <p:spPr>
          <a:xfrm>
            <a:off x="3674252" y="2557461"/>
            <a:ext cx="2314575" cy="282175"/>
          </a:xfrm>
          <a:prstGeom prst="roundRect">
            <a:avLst/>
          </a:prstGeom>
          <a:solidFill>
            <a:srgbClr val="4D4D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DDA9C75D-17A4-0BA3-101F-F0D8F59D1FF3}"/>
              </a:ext>
            </a:extLst>
          </p:cNvPr>
          <p:cNvSpPr/>
          <p:nvPr/>
        </p:nvSpPr>
        <p:spPr>
          <a:xfrm>
            <a:off x="1257280" y="2478881"/>
            <a:ext cx="842963" cy="457200"/>
          </a:xfrm>
          <a:prstGeom prst="ellipse">
            <a:avLst/>
          </a:prstGeom>
          <a:solidFill>
            <a:srgbClr val="4D4D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81C1F920-9066-C2A4-B592-F8C93C9D8117}"/>
              </a:ext>
            </a:extLst>
          </p:cNvPr>
          <p:cNvSpPr/>
          <p:nvPr/>
        </p:nvSpPr>
        <p:spPr>
          <a:xfrm>
            <a:off x="3557569" y="6073803"/>
            <a:ext cx="842963" cy="457200"/>
          </a:xfrm>
          <a:prstGeom prst="ellipse">
            <a:avLst/>
          </a:prstGeom>
          <a:solidFill>
            <a:srgbClr val="4D4D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92BB8B78-BCD0-B4F2-0F0E-CC0A37B9C407}"/>
              </a:ext>
            </a:extLst>
          </p:cNvPr>
          <p:cNvSpPr/>
          <p:nvPr/>
        </p:nvSpPr>
        <p:spPr>
          <a:xfrm>
            <a:off x="4410057" y="6064704"/>
            <a:ext cx="842963" cy="457200"/>
          </a:xfrm>
          <a:prstGeom prst="ellipse">
            <a:avLst/>
          </a:prstGeom>
          <a:solidFill>
            <a:srgbClr val="4D4D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A37C1EB7-5261-DF20-DEDE-94DF62077E5B}"/>
              </a:ext>
            </a:extLst>
          </p:cNvPr>
          <p:cNvSpPr/>
          <p:nvPr/>
        </p:nvSpPr>
        <p:spPr>
          <a:xfrm>
            <a:off x="5262545" y="6064704"/>
            <a:ext cx="842963" cy="457200"/>
          </a:xfrm>
          <a:prstGeom prst="ellipse">
            <a:avLst/>
          </a:prstGeom>
          <a:solidFill>
            <a:srgbClr val="4D4D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1604E26-24E7-4926-08EA-870249964232}"/>
              </a:ext>
            </a:extLst>
          </p:cNvPr>
          <p:cNvSpPr txBox="1"/>
          <p:nvPr/>
        </p:nvSpPr>
        <p:spPr>
          <a:xfrm>
            <a:off x="8786792" y="1267387"/>
            <a:ext cx="3302353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FIGC - Azzurri" panose="00000500000000000000"/>
              </a:rPr>
              <a:t>2️⃣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Velocità Finale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: la differenza è altamente significativa (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p &lt; 0.01 – ES = 1.10, effetto grande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). Questo indica che le giocatrici della Nazionale A raggiungono velocità finali più elevate rispetto alle U17, probabilmente per una maggiore efficienza (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minor costo energetico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).</a:t>
            </a:r>
            <a:endParaRPr lang="es-ES" dirty="0">
              <a:solidFill>
                <a:srgbClr val="002060"/>
              </a:solidFill>
              <a:latin typeface="FIGC - Azzurri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68025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AD65B8-EBFD-7A22-387F-5FD90BB73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18" descr="Bandiera Polonia | italflag.it | 03 6336 8981">
            <a:extLst>
              <a:ext uri="{FF2B5EF4-FFF2-40B4-BE49-F238E27FC236}">
                <a16:creationId xmlns:a16="http://schemas.microsoft.com/office/drawing/2014/main" id="{BFB5E3C6-1363-76C3-B909-E07F9840A3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89700" y="35050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0E66E4A-15A6-6C2B-8EB2-1BEE08DDBE05}"/>
              </a:ext>
            </a:extLst>
          </p:cNvPr>
          <p:cNvSpPr/>
          <p:nvPr/>
        </p:nvSpPr>
        <p:spPr>
          <a:xfrm rot="5400000">
            <a:off x="-2893667" y="2893667"/>
            <a:ext cx="6858000" cy="1070666"/>
          </a:xfrm>
          <a:prstGeom prst="rect">
            <a:avLst/>
          </a:prstGeom>
          <a:solidFill>
            <a:srgbClr val="002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26AD4CF7-E6A5-D11D-E205-9196D42BC555}"/>
              </a:ext>
            </a:extLst>
          </p:cNvPr>
          <p:cNvCxnSpPr>
            <a:cxnSpLocks/>
          </p:cNvCxnSpPr>
          <p:nvPr/>
        </p:nvCxnSpPr>
        <p:spPr>
          <a:xfrm>
            <a:off x="-333371" y="5560828"/>
            <a:ext cx="903429" cy="15098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66C5CFF6-6116-210A-9B0B-16A5BFAAA855}"/>
              </a:ext>
            </a:extLst>
          </p:cNvPr>
          <p:cNvCxnSpPr>
            <a:cxnSpLocks/>
          </p:cNvCxnSpPr>
          <p:nvPr/>
        </p:nvCxnSpPr>
        <p:spPr>
          <a:xfrm>
            <a:off x="-113737" y="5401340"/>
            <a:ext cx="964770" cy="16693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9AC5208-A58A-F41E-0E77-9D08582B9EE3}"/>
              </a:ext>
            </a:extLst>
          </p:cNvPr>
          <p:cNvCxnSpPr>
            <a:cxnSpLocks/>
          </p:cNvCxnSpPr>
          <p:nvPr/>
        </p:nvCxnSpPr>
        <p:spPr>
          <a:xfrm>
            <a:off x="-113737" y="4976037"/>
            <a:ext cx="1184404" cy="1992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CA79A473-B232-3AD1-8788-FB03A5069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121920"/>
            <a:ext cx="865577" cy="8655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41FFCBC-0B11-0C94-608B-D40A62205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645" y="1039096"/>
            <a:ext cx="10197237" cy="298073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FA1A4C-B3C4-21BE-D4B3-6027672ACAF6}"/>
              </a:ext>
            </a:extLst>
          </p:cNvPr>
          <p:cNvSpPr txBox="1"/>
          <p:nvPr/>
        </p:nvSpPr>
        <p:spPr>
          <a:xfrm>
            <a:off x="8128414" y="3831682"/>
            <a:ext cx="1573797" cy="1384993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s-ES" altLang="es-ES" sz="1400" b="1" dirty="0">
                <a:solidFill>
                  <a:srgbClr val="002F5D"/>
                </a:solidFill>
                <a:latin typeface="FIGC - Azzurri" panose="00000500000000000000"/>
                <a:ea typeface="+mj-ea"/>
                <a:cs typeface="+mj-cs"/>
              </a:rPr>
              <a:t>1️⃣ </a:t>
            </a:r>
            <a:r>
              <a:rPr lang="it-IT" sz="1400" b="1" dirty="0">
                <a:solidFill>
                  <a:srgbClr val="002F5D"/>
                </a:solidFill>
                <a:latin typeface="FIGC - Azzurri" panose="00000500000000000000"/>
                <a:ea typeface="+mj-ea"/>
                <a:cs typeface="+mj-cs"/>
              </a:rPr>
              <a:t>box-to-box</a:t>
            </a:r>
            <a:r>
              <a:rPr lang="it-IT" sz="1400" dirty="0">
                <a:solidFill>
                  <a:srgbClr val="002F5D"/>
                </a:solidFill>
                <a:latin typeface="FIGC - Azzurri" panose="00000500000000000000"/>
                <a:ea typeface="+mj-ea"/>
                <a:cs typeface="+mj-cs"/>
              </a:rPr>
              <a:t>: ~15-16" per la fase attiva (72m, </a:t>
            </a:r>
            <a:r>
              <a:rPr lang="it-IT" sz="1400" dirty="0" err="1">
                <a:solidFill>
                  <a:srgbClr val="002F5D"/>
                </a:solidFill>
                <a:latin typeface="FIGC - Azzurri" panose="00000500000000000000"/>
                <a:ea typeface="+mj-ea"/>
                <a:cs typeface="+mj-cs"/>
              </a:rPr>
              <a:t>v</a:t>
            </a:r>
            <a:r>
              <a:rPr lang="it-IT" sz="1400" baseline="-25000" dirty="0" err="1">
                <a:solidFill>
                  <a:srgbClr val="002F5D"/>
                </a:solidFill>
                <a:latin typeface="FIGC - Azzurri" panose="00000500000000000000"/>
                <a:ea typeface="+mj-ea"/>
                <a:cs typeface="+mj-cs"/>
              </a:rPr>
              <a:t>media</a:t>
            </a:r>
            <a:r>
              <a:rPr lang="it-IT" sz="1400" dirty="0">
                <a:solidFill>
                  <a:srgbClr val="002F5D"/>
                </a:solidFill>
                <a:latin typeface="FIGC - Azzurri" panose="00000500000000000000"/>
                <a:ea typeface="+mj-ea"/>
                <a:cs typeface="+mj-cs"/>
              </a:rPr>
              <a:t> 17 km/h), recupero attivo nell’area di rigore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E260E6-125D-FFE8-FE18-92B5FC566CCB}"/>
              </a:ext>
            </a:extLst>
          </p:cNvPr>
          <p:cNvSpPr txBox="1"/>
          <p:nvPr/>
        </p:nvSpPr>
        <p:spPr>
          <a:xfrm>
            <a:off x="10147532" y="3831682"/>
            <a:ext cx="1385445" cy="156965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 defTabSz="457200" hangingPunct="0"/>
            <a:r>
              <a:rPr lang="es-ES" altLang="es-ES" sz="1600" dirty="0">
                <a:solidFill>
                  <a:srgbClr val="002F5D"/>
                </a:solidFill>
                <a:latin typeface="FIGC - Azzurri" panose="00000500000000000000" pitchFamily="2" charset="0"/>
                <a:ea typeface="+mj-ea"/>
                <a:cs typeface="+mj-cs"/>
              </a:rPr>
              <a:t>2️⃣ </a:t>
            </a:r>
            <a:r>
              <a:rPr lang="it-IT" sz="1600" b="1" dirty="0">
                <a:solidFill>
                  <a:srgbClr val="002F5D"/>
                </a:solidFill>
                <a:latin typeface="FIGC - Azzurri" panose="00000500000000000000" pitchFamily="2" charset="0"/>
                <a:ea typeface="+mj-ea"/>
                <a:cs typeface="+mj-cs"/>
              </a:rPr>
              <a:t>intermittente in linea 10</a:t>
            </a:r>
            <a:r>
              <a:rPr lang="it-IT" sz="1600" dirty="0">
                <a:solidFill>
                  <a:srgbClr val="002F5D"/>
                </a:solidFill>
                <a:latin typeface="FIGC - Azzurri" panose="00000500000000000000" pitchFamily="2" charset="0"/>
                <a:ea typeface="+mj-ea"/>
                <a:cs typeface="+mj-cs"/>
              </a:rPr>
              <a:t>"</a:t>
            </a:r>
            <a:r>
              <a:rPr lang="it-IT" sz="1600" b="1" dirty="0">
                <a:solidFill>
                  <a:srgbClr val="002F5D"/>
                </a:solidFill>
                <a:latin typeface="FIGC - Azzurri" panose="00000500000000000000" pitchFamily="2" charset="0"/>
                <a:ea typeface="+mj-ea"/>
                <a:cs typeface="+mj-cs"/>
              </a:rPr>
              <a:t>-20</a:t>
            </a:r>
            <a:r>
              <a:rPr lang="it-IT" sz="1600" dirty="0">
                <a:solidFill>
                  <a:srgbClr val="002F5D"/>
                </a:solidFill>
                <a:latin typeface="FIGC - Azzurri" panose="00000500000000000000" pitchFamily="2" charset="0"/>
                <a:ea typeface="+mj-ea"/>
                <a:cs typeface="+mj-cs"/>
              </a:rPr>
              <a:t>" su 48-52m (</a:t>
            </a:r>
            <a:r>
              <a:rPr lang="it-IT" sz="1600" dirty="0" err="1">
                <a:solidFill>
                  <a:srgbClr val="002F5D"/>
                </a:solidFill>
                <a:latin typeface="FIGC - Azzurri" panose="00000500000000000000" pitchFamily="2" charset="0"/>
                <a:ea typeface="+mj-ea"/>
                <a:cs typeface="+mj-cs"/>
              </a:rPr>
              <a:t>v</a:t>
            </a:r>
            <a:r>
              <a:rPr lang="it-IT" sz="1600" baseline="-25000" dirty="0" err="1">
                <a:solidFill>
                  <a:srgbClr val="002F5D"/>
                </a:solidFill>
                <a:latin typeface="FIGC - Azzurri" panose="00000500000000000000" pitchFamily="2" charset="0"/>
                <a:ea typeface="+mj-ea"/>
                <a:cs typeface="+mj-cs"/>
              </a:rPr>
              <a:t>media</a:t>
            </a:r>
            <a:r>
              <a:rPr lang="it-IT" sz="1600" dirty="0">
                <a:solidFill>
                  <a:srgbClr val="002F5D"/>
                </a:solidFill>
                <a:latin typeface="FIGC - Azzurri" panose="00000500000000000000" pitchFamily="2" charset="0"/>
                <a:ea typeface="+mj-ea"/>
                <a:cs typeface="+mj-cs"/>
              </a:rPr>
              <a:t> da 17-19 km/h)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22345C-AB1F-F555-CD85-A5352907DCA8}"/>
              </a:ext>
            </a:extLst>
          </p:cNvPr>
          <p:cNvSpPr txBox="1"/>
          <p:nvPr/>
        </p:nvSpPr>
        <p:spPr>
          <a:xfrm>
            <a:off x="2447639" y="2972373"/>
            <a:ext cx="4581811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457200" hangingPunct="0"/>
            <a:r>
              <a:rPr lang="es-ES" altLang="es-ES" sz="1600" dirty="0">
                <a:latin typeface="Arial" panose="020B0604020202020204" pitchFamily="34" charset="0"/>
              </a:rPr>
              <a:t>⚽</a:t>
            </a:r>
            <a:r>
              <a:rPr lang="es-ES" altLang="es-ES" sz="1600" b="1" dirty="0">
                <a:solidFill>
                  <a:srgbClr val="002F5D"/>
                </a:solidFill>
                <a:latin typeface="FIGC - Azzurri" panose="00000500000000000000"/>
                <a:ea typeface="+mj-ea"/>
                <a:cs typeface="+mj-cs"/>
              </a:rPr>
              <a:t> partita</a:t>
            </a:r>
            <a:endParaRPr lang="it-IT" sz="1600" dirty="0">
              <a:solidFill>
                <a:srgbClr val="002F5D"/>
              </a:solidFill>
              <a:latin typeface="FIGC - Azzurri" panose="00000500000000000000"/>
              <a:ea typeface="+mj-ea"/>
              <a:cs typeface="+mj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369585-C09B-1CF1-1F41-19F271D34064}"/>
              </a:ext>
            </a:extLst>
          </p:cNvPr>
          <p:cNvSpPr txBox="1"/>
          <p:nvPr/>
        </p:nvSpPr>
        <p:spPr>
          <a:xfrm>
            <a:off x="2447638" y="3314764"/>
            <a:ext cx="4581812" cy="156965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defPPr>
              <a:defRPr lang="it-IT"/>
            </a:defPPr>
            <a:lvl1pPr algn="just" defTabSz="457200" hangingPunct="0">
              <a:defRPr b="1">
                <a:solidFill>
                  <a:srgbClr val="002F5D"/>
                </a:solidFill>
                <a:latin typeface="FIGC - Azzurri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it-IT" sz="1600" b="0" dirty="0"/>
              <a:t>​Le partite a ranghi ridotti (Small-</a:t>
            </a:r>
            <a:r>
              <a:rPr lang="it-IT" sz="1600" b="0" dirty="0" err="1"/>
              <a:t>Sided</a:t>
            </a:r>
            <a:r>
              <a:rPr lang="it-IT" sz="1600" b="0" dirty="0"/>
              <a:t> Games, </a:t>
            </a:r>
            <a:r>
              <a:rPr lang="it-IT" sz="1600" dirty="0"/>
              <a:t>SSG</a:t>
            </a:r>
            <a:r>
              <a:rPr lang="it-IT" sz="1600" b="0" dirty="0"/>
              <a:t>) sono utilizzate nel calcio per migliorare le competenze tecnico-tattiche e fisiche dei giocatori. </a:t>
            </a:r>
            <a:r>
              <a:rPr lang="it-IT" sz="1600" dirty="0"/>
              <a:t>In 10 minuti di SSG, le Azzurre raggiungono il 15% delle accelerazioni e decelerazioni intense </a:t>
            </a:r>
            <a:r>
              <a:rPr lang="it-IT" sz="1600" b="0" dirty="0"/>
              <a:t>(&gt;2,5 m/s²) </a:t>
            </a:r>
            <a:r>
              <a:rPr lang="it-IT" sz="1600" dirty="0"/>
              <a:t>rispetto a una partita standard.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9D1D9279-05EC-B8EA-87AB-2174D1F9C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443" y="5535100"/>
            <a:ext cx="10905314" cy="1246495"/>
          </a:xfrm>
          <a:prstGeom prst="rect">
            <a:avLst/>
          </a:prstGeom>
          <a:solidFill>
            <a:srgbClr val="FBB348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Nell’esempio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analizzato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, a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parità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di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durata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rispetto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a una partita, la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quota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di </a:t>
            </a:r>
            <a:r>
              <a:rPr kumimoji="0" lang="es-ES" altLang="es-ES" sz="1500" b="1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ACC/DEC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nei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lavori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aerobici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non supera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il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1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4%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della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quantità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registrata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in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gara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.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Inoltre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,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nei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1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1600 </a:t>
            </a:r>
            <a:r>
              <a:rPr kumimoji="0" lang="es-ES" altLang="es-ES" sz="1500" b="1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metri</a:t>
            </a:r>
            <a:r>
              <a:rPr kumimoji="0" lang="es-ES" altLang="es-ES" sz="1500" b="1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1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percorsi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,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il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1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52%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della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distanza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è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sviluppato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a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velocità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1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superiori</a:t>
            </a:r>
            <a:r>
              <a:rPr kumimoji="0" lang="es-ES" altLang="es-ES" sz="1500" b="1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1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ai</a:t>
            </a:r>
            <a:r>
              <a:rPr kumimoji="0" lang="es-ES" altLang="es-ES" sz="1500" b="1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15 km/h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, un valore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nettamente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superiore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rispetto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a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quello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riscontrato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nelle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partite a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ranghi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ridotti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,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dove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si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attesta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intorno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al </a:t>
            </a:r>
            <a:r>
              <a:rPr kumimoji="0" lang="es-ES" altLang="es-ES" sz="1500" b="1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12%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È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quindi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fondamentale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comprendere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i </a:t>
            </a:r>
            <a:r>
              <a:rPr kumimoji="0" lang="es-ES" altLang="es-ES" sz="1500" b="1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pro e i </a:t>
            </a:r>
            <a:r>
              <a:rPr kumimoji="0" lang="es-ES" altLang="es-ES" sz="1500" b="1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contro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di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ciascuna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proposta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allenante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, al fine di integrare al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meglio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i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diversi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stimoli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e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ottimizzare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il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carico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in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funzione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degli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obiettivi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 </a:t>
            </a:r>
            <a:r>
              <a:rPr kumimoji="0" lang="es-ES" altLang="es-ES" sz="1500" b="0" i="0" u="none" strike="noStrike" cap="none" normalizeH="0" baseline="0" dirty="0" err="1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prestativi</a:t>
            </a:r>
            <a:r>
              <a:rPr kumimoji="0" lang="es-ES" altLang="es-ES" sz="1500" b="0" i="0" u="none" strike="noStrike" cap="none" normalizeH="0" baseline="0" dirty="0">
                <a:ln>
                  <a:noFill/>
                </a:ln>
                <a:solidFill>
                  <a:srgbClr val="002F5D"/>
                </a:solidFill>
                <a:effectLst/>
                <a:latin typeface="FIGC - Azzurri" panose="00000500000000000000"/>
              </a:rPr>
              <a:t>.</a:t>
            </a:r>
          </a:p>
        </p:txBody>
      </p:sp>
      <p:pic>
        <p:nvPicPr>
          <p:cNvPr id="14" name="Immagine 13" descr="Immagine che contiene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E401C752-FC2A-3661-3709-062B16CD1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r="23795"/>
          <a:stretch/>
        </p:blipFill>
        <p:spPr>
          <a:xfrm>
            <a:off x="587198" y="4104818"/>
            <a:ext cx="1070667" cy="198705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EA565A7-824C-C5B1-6865-8EB998255A9C}"/>
              </a:ext>
            </a:extLst>
          </p:cNvPr>
          <p:cNvSpPr txBox="1"/>
          <p:nvPr/>
        </p:nvSpPr>
        <p:spPr>
          <a:xfrm>
            <a:off x="1078228" y="0"/>
            <a:ext cx="11113771" cy="1077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3200" b="1">
                <a:solidFill>
                  <a:srgbClr val="9B854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>
                <a:latin typeface="FIGC - Azzurri" panose="00000500000000000000"/>
              </a:rPr>
              <a:t>DALLA VAM ALLA PERSONALIZZAZIONE: OTTIMIZZARE IL CARICO METABOLICO SENZA STRESS NEUROMUSCOLARE</a:t>
            </a:r>
          </a:p>
        </p:txBody>
      </p:sp>
      <p:pic>
        <p:nvPicPr>
          <p:cNvPr id="7" name="Immagine 6" descr="Immagine che contiene persona, sport, calzature, gioco atletico&#10;&#10;Il contenuto generato dall'IA potrebbe non essere corretto.">
            <a:extLst>
              <a:ext uri="{FF2B5EF4-FFF2-40B4-BE49-F238E27FC236}">
                <a16:creationId xmlns:a16="http://schemas.microsoft.com/office/drawing/2014/main" id="{6FC9F4F1-D108-EFA6-AD28-4F2969B8B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2"/>
          <a:stretch/>
        </p:blipFill>
        <p:spPr>
          <a:xfrm>
            <a:off x="10039908" y="1843098"/>
            <a:ext cx="1443412" cy="2133385"/>
          </a:xfrm>
          <a:prstGeom prst="rect">
            <a:avLst/>
          </a:prstGeom>
        </p:spPr>
      </p:pic>
      <p:pic>
        <p:nvPicPr>
          <p:cNvPr id="12" name="Immagine 11" descr="Immagine che contiene persona, sport, calzature, gioco atletico&#10;&#10;Il contenuto generato dall'IA potrebbe non essere corretto.">
            <a:extLst>
              <a:ext uri="{FF2B5EF4-FFF2-40B4-BE49-F238E27FC236}">
                <a16:creationId xmlns:a16="http://schemas.microsoft.com/office/drawing/2014/main" id="{3C6252D6-7472-8F78-E536-DD0CDF0265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64"/>
          <a:stretch/>
        </p:blipFill>
        <p:spPr>
          <a:xfrm>
            <a:off x="7766823" y="1886442"/>
            <a:ext cx="1813107" cy="213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0510A9-FF74-2D0C-75B6-703A360A8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9EDAD21E-DCEB-3EB0-C008-F7D3934D0553}"/>
              </a:ext>
            </a:extLst>
          </p:cNvPr>
          <p:cNvSpPr/>
          <p:nvPr/>
        </p:nvSpPr>
        <p:spPr>
          <a:xfrm rot="5400000">
            <a:off x="-2893667" y="2893667"/>
            <a:ext cx="6858000" cy="1070666"/>
          </a:xfrm>
          <a:prstGeom prst="rect">
            <a:avLst/>
          </a:prstGeom>
          <a:solidFill>
            <a:srgbClr val="002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6833C64-7707-DED2-0889-64CEE12821CE}"/>
              </a:ext>
            </a:extLst>
          </p:cNvPr>
          <p:cNvCxnSpPr>
            <a:cxnSpLocks/>
          </p:cNvCxnSpPr>
          <p:nvPr/>
        </p:nvCxnSpPr>
        <p:spPr>
          <a:xfrm>
            <a:off x="-333371" y="5560828"/>
            <a:ext cx="903429" cy="15098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82F74389-C394-8724-A827-767007277319}"/>
              </a:ext>
            </a:extLst>
          </p:cNvPr>
          <p:cNvCxnSpPr>
            <a:cxnSpLocks/>
          </p:cNvCxnSpPr>
          <p:nvPr/>
        </p:nvCxnSpPr>
        <p:spPr>
          <a:xfrm>
            <a:off x="-113737" y="5401340"/>
            <a:ext cx="964770" cy="16693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AB9F844B-2A4F-DEAF-9DE8-E816BB7C6E96}"/>
              </a:ext>
            </a:extLst>
          </p:cNvPr>
          <p:cNvCxnSpPr>
            <a:cxnSpLocks/>
          </p:cNvCxnSpPr>
          <p:nvPr/>
        </p:nvCxnSpPr>
        <p:spPr>
          <a:xfrm>
            <a:off x="-113737" y="4976037"/>
            <a:ext cx="1184404" cy="1992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E927F361-7005-A17A-887B-19F1AAFAE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121920"/>
            <a:ext cx="865577" cy="865577"/>
          </a:xfrm>
          <a:prstGeom prst="rect">
            <a:avLst/>
          </a:prstGeom>
        </p:spPr>
      </p:pic>
      <p:pic>
        <p:nvPicPr>
          <p:cNvPr id="4" name="Immagine 3" descr="Immagine che contiene testo, Carattere, schermata, menu&#10;&#10;Descrizione generata automaticamente">
            <a:extLst>
              <a:ext uri="{FF2B5EF4-FFF2-40B4-BE49-F238E27FC236}">
                <a16:creationId xmlns:a16="http://schemas.microsoft.com/office/drawing/2014/main" id="{A0790702-6971-CA7D-9DF4-CAA17694C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9" r="12128"/>
          <a:stretch/>
        </p:blipFill>
        <p:spPr>
          <a:xfrm>
            <a:off x="1121606" y="918898"/>
            <a:ext cx="6113714" cy="5020204"/>
          </a:xfrm>
          <a:prstGeom prst="rect">
            <a:avLst/>
          </a:prstGeom>
        </p:spPr>
      </p:pic>
      <p:pic>
        <p:nvPicPr>
          <p:cNvPr id="5" name="Immagine 4" descr="Immagine che contiene Viso umano, persona, vestiti, muro&#10;&#10;Descrizione generata automaticamente">
            <a:extLst>
              <a:ext uri="{FF2B5EF4-FFF2-40B4-BE49-F238E27FC236}">
                <a16:creationId xmlns:a16="http://schemas.microsoft.com/office/drawing/2014/main" id="{835FEB41-613F-A504-E95D-E80F91B31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57" y="3845853"/>
            <a:ext cx="3430389" cy="2701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C47205-9ADD-F721-D9E8-FA4DADC18D7F}"/>
              </a:ext>
            </a:extLst>
          </p:cNvPr>
          <p:cNvSpPr txBox="1"/>
          <p:nvPr/>
        </p:nvSpPr>
        <p:spPr>
          <a:xfrm>
            <a:off x="7287686" y="554708"/>
            <a:ext cx="4123729" cy="3139321"/>
          </a:xfrm>
          <a:prstGeom prst="rect">
            <a:avLst/>
          </a:prstGeom>
          <a:solidFill>
            <a:srgbClr val="002F5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i="0" u="none" strike="noStrike" baseline="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«</a:t>
            </a:r>
            <a:r>
              <a:rPr lang="es-ES" sz="1800" i="0" u="none" strike="noStrike" baseline="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… </a:t>
            </a:r>
            <a:r>
              <a:rPr lang="es-ES" sz="1800" i="0" u="none" strike="noStrike" baseline="0" dirty="0" err="1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io</a:t>
            </a:r>
            <a:r>
              <a:rPr lang="es-ES" sz="1800" i="0" u="none" strike="noStrike" baseline="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 credo </a:t>
            </a:r>
            <a:r>
              <a:rPr lang="it-IT" sz="1800" i="0" u="none" strike="noStrike" baseline="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che big data e small data devono imparare </a:t>
            </a:r>
            <a:r>
              <a:rPr lang="es-ES" sz="1800" i="0" u="none" strike="noStrike" baseline="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a </a:t>
            </a:r>
            <a:r>
              <a:rPr lang="es-ES" sz="1800" i="0" u="none" strike="noStrike" baseline="0" dirty="0" err="1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convivere</a:t>
            </a:r>
            <a:r>
              <a:rPr lang="es-ES" sz="1800" i="0" u="none" strike="noStrike" baseline="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, perché </a:t>
            </a:r>
            <a:r>
              <a:rPr lang="es-ES" sz="1800" i="0" u="none" strike="noStrike" baseline="0" dirty="0" err="1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possiamo</a:t>
            </a:r>
            <a:r>
              <a:rPr lang="es-ES" sz="180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 </a:t>
            </a:r>
            <a:r>
              <a:rPr lang="it-IT" sz="1800" i="0" u="none" strike="noStrike" baseline="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raccontare storie diverse: da una parte aggregate e generali e dall’altra più personali. È dalla sintesi di questi due mondi che nasce il valore, dal passaggio dal macro al micro, dalla </a:t>
            </a:r>
            <a:r>
              <a:rPr lang="es-ES" sz="1800" i="0" u="none" strike="noStrike" baseline="0" dirty="0" err="1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quantità</a:t>
            </a:r>
            <a:r>
              <a:rPr lang="es-ES" sz="1800" i="0" u="none" strike="noStrike" baseline="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 </a:t>
            </a:r>
            <a:r>
              <a:rPr lang="es-ES" sz="1800" i="0" u="none" strike="noStrike" baseline="0" dirty="0" err="1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alla</a:t>
            </a:r>
            <a:r>
              <a:rPr lang="es-ES" sz="1800" i="0" u="none" strike="noStrike" baseline="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 </a:t>
            </a:r>
            <a:r>
              <a:rPr lang="es-ES" sz="1800" i="0" u="none" strike="noStrike" baseline="0" dirty="0" err="1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qualità</a:t>
            </a:r>
            <a:r>
              <a:rPr lang="es-ES" sz="1800" i="0" u="none" strike="noStrike" baseline="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. </a:t>
            </a:r>
            <a:r>
              <a:rPr lang="es-ES" sz="1800" i="0" u="none" strike="noStrike" baseline="0" dirty="0" err="1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Dobbiamo</a:t>
            </a:r>
            <a:r>
              <a:rPr lang="es-ES" sz="1800" i="0" u="none" strike="noStrike" baseline="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 </a:t>
            </a:r>
            <a:r>
              <a:rPr lang="es-ES" sz="1800" i="0" u="none" strike="noStrike" baseline="0" dirty="0" err="1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essere</a:t>
            </a:r>
            <a:r>
              <a:rPr lang="es-ES" sz="180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 </a:t>
            </a:r>
            <a:r>
              <a:rPr lang="it-IT" sz="1800" i="0" u="none" strike="noStrike" baseline="0" dirty="0">
                <a:solidFill>
                  <a:schemeClr val="bg1"/>
                </a:solidFill>
                <a:latin typeface="FIGC - Azzurri" panose="00000500000000000000"/>
                <a:cs typeface="Times New Roman" panose="02020603050405020304" pitchFamily="18" charset="0"/>
              </a:rPr>
              <a:t>in grado di guardare alla regola ma anche alla casualità. Cerco l’anomalia che ci può essere in mezzo».</a:t>
            </a:r>
            <a:endParaRPr lang="es-ES" sz="1800" dirty="0">
              <a:solidFill>
                <a:schemeClr val="bg1"/>
              </a:solidFill>
              <a:latin typeface="FIGC - Azzurri" panose="0000050000000000000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57A35-46DF-6025-C578-442196E9D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592D5E5-DDD4-3782-B2E6-C1FB612F6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81757E-F7FC-48CD-C9F2-E8342D729394}"/>
              </a:ext>
            </a:extLst>
          </p:cNvPr>
          <p:cNvSpPr txBox="1"/>
          <p:nvPr/>
        </p:nvSpPr>
        <p:spPr>
          <a:xfrm>
            <a:off x="1651000" y="758877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8F7C478-7910-DAF5-AE14-49E0508E5AB9}"/>
              </a:ext>
            </a:extLst>
          </p:cNvPr>
          <p:cNvSpPr txBox="1"/>
          <p:nvPr/>
        </p:nvSpPr>
        <p:spPr>
          <a:xfrm>
            <a:off x="729522" y="3235015"/>
            <a:ext cx="10732956" cy="1015663"/>
          </a:xfrm>
          <a:prstGeom prst="rect">
            <a:avLst/>
          </a:prstGeom>
          <a:solidFill>
            <a:srgbClr val="04683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8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it-IT" sz="6000" dirty="0"/>
              <a:t>DATI CLINICI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397B080-18AD-B0B8-43DC-F26CF302CCAF}"/>
              </a:ext>
            </a:extLst>
          </p:cNvPr>
          <p:cNvSpPr txBox="1"/>
          <p:nvPr/>
        </p:nvSpPr>
        <p:spPr>
          <a:xfrm>
            <a:off x="2948066" y="4529463"/>
            <a:ext cx="62958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DOTT.SSA GLORIA MODICA </a:t>
            </a:r>
          </a:p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nome dei Medici delle squadre)</a:t>
            </a:r>
          </a:p>
        </p:txBody>
      </p:sp>
    </p:spTree>
    <p:extLst>
      <p:ext uri="{BB962C8B-B14F-4D97-AF65-F5344CB8AC3E}">
        <p14:creationId xmlns:p14="http://schemas.microsoft.com/office/powerpoint/2010/main" val="4007764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6DA64-2226-0E78-F733-B3128485E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235F50D-BA8D-5F33-5549-3AAD24631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001B06-BE31-8CC5-B893-392AFF5B503C}"/>
              </a:ext>
            </a:extLst>
          </p:cNvPr>
          <p:cNvSpPr txBox="1"/>
          <p:nvPr/>
        </p:nvSpPr>
        <p:spPr>
          <a:xfrm>
            <a:off x="1651000" y="758877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249AB2-3E17-67C3-96FE-D9E32F005BEB}"/>
              </a:ext>
            </a:extLst>
          </p:cNvPr>
          <p:cNvSpPr txBox="1"/>
          <p:nvPr/>
        </p:nvSpPr>
        <p:spPr>
          <a:xfrm>
            <a:off x="836328" y="3916455"/>
            <a:ext cx="10259059" cy="954107"/>
          </a:xfrm>
          <a:prstGeom prst="rect">
            <a:avLst/>
          </a:prstGeom>
          <a:solidFill>
            <a:srgbClr val="046831"/>
          </a:solidFill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Emocromo con formula, proteine totali e protidogramma, </a:t>
            </a:r>
          </a:p>
          <a:p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assetto marziale, vitamina D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4963F3-A260-853A-985C-E27BD858434C}"/>
              </a:ext>
            </a:extLst>
          </p:cNvPr>
          <p:cNvSpPr txBox="1"/>
          <p:nvPr/>
        </p:nvSpPr>
        <p:spPr>
          <a:xfrm>
            <a:off x="836329" y="5425440"/>
            <a:ext cx="10259059" cy="800219"/>
          </a:xfrm>
          <a:prstGeom prst="rect">
            <a:avLst/>
          </a:prstGeom>
          <a:solidFill>
            <a:srgbClr val="046831"/>
          </a:solidFill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FSH, LH, Testosterone libero e plasmatico, cortisolo, TSH, fT3, fT4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2F756C0-C2D4-E6FB-2927-5F9EFD1CD67E}"/>
              </a:ext>
            </a:extLst>
          </p:cNvPr>
          <p:cNvSpPr txBox="1"/>
          <p:nvPr/>
        </p:nvSpPr>
        <p:spPr>
          <a:xfrm>
            <a:off x="836328" y="2951747"/>
            <a:ext cx="10259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Abbiamo effettuato i seguenti esami ematochimici:</a:t>
            </a:r>
          </a:p>
          <a:p>
            <a:pPr algn="ctr"/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134506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39CAA-78CC-6704-13A5-4A74C1DBF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CC4B402-FF29-FEAD-3961-72730CF6F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7CC3E9-0F54-F178-5DB7-F6E0BD83FDC5}"/>
              </a:ext>
            </a:extLst>
          </p:cNvPr>
          <p:cNvSpPr txBox="1"/>
          <p:nvPr/>
        </p:nvSpPr>
        <p:spPr>
          <a:xfrm>
            <a:off x="1651000" y="758877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E8BC1F6-0795-CD8A-D277-60805F38B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3300" y="2614548"/>
            <a:ext cx="7772400" cy="375256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1CFD80-3E21-45E4-E5BF-27337278C3A9}"/>
              </a:ext>
            </a:extLst>
          </p:cNvPr>
          <p:cNvSpPr txBox="1"/>
          <p:nvPr/>
        </p:nvSpPr>
        <p:spPr>
          <a:xfrm>
            <a:off x="488950" y="3429000"/>
            <a:ext cx="27495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Età media 16,04 ± 1,06 anni</a:t>
            </a:r>
          </a:p>
        </p:txBody>
      </p:sp>
    </p:spTree>
    <p:extLst>
      <p:ext uri="{BB962C8B-B14F-4D97-AF65-F5344CB8AC3E}">
        <p14:creationId xmlns:p14="http://schemas.microsoft.com/office/powerpoint/2010/main" val="946388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7BE2B-6DDE-26F6-AAF2-D4E99ED92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8FCF4E9-9BE7-76A7-79A2-BB6D9B82F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97119C-6477-0498-9F51-B0543F0EF1AB}"/>
              </a:ext>
            </a:extLst>
          </p:cNvPr>
          <p:cNvSpPr txBox="1"/>
          <p:nvPr/>
        </p:nvSpPr>
        <p:spPr>
          <a:xfrm>
            <a:off x="1651000" y="758877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DCF47C-DE2F-880D-A27E-14BB885C41F5}"/>
              </a:ext>
            </a:extLst>
          </p:cNvPr>
          <p:cNvSpPr txBox="1"/>
          <p:nvPr/>
        </p:nvSpPr>
        <p:spPr>
          <a:xfrm>
            <a:off x="1212850" y="3429000"/>
            <a:ext cx="99695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casi (10,8%) </a:t>
            </a:r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hanno mostrato alterazioni di </a:t>
            </a:r>
          </a:p>
          <a:p>
            <a:pPr algn="ctr"/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FSH e/o di LH compatibili con uno stato </a:t>
            </a:r>
          </a:p>
          <a:p>
            <a:pPr algn="ctr"/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4400" b="1" i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oligo</a:t>
            </a:r>
            <a:r>
              <a:rPr lang="it-IT" sz="44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/amenorrea</a:t>
            </a:r>
            <a:r>
              <a:rPr lang="it-IT" sz="36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confermato clinicamente</a:t>
            </a:r>
          </a:p>
        </p:txBody>
      </p:sp>
    </p:spTree>
    <p:extLst>
      <p:ext uri="{BB962C8B-B14F-4D97-AF65-F5344CB8AC3E}">
        <p14:creationId xmlns:p14="http://schemas.microsoft.com/office/powerpoint/2010/main" val="353048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644CCCE-C88B-4E19-3B91-70F9F205B60A}"/>
              </a:ext>
            </a:extLst>
          </p:cNvPr>
          <p:cNvSpPr txBox="1">
            <a:spLocks/>
          </p:cNvSpPr>
          <p:nvPr/>
        </p:nvSpPr>
        <p:spPr>
          <a:xfrm>
            <a:off x="0" y="3138033"/>
            <a:ext cx="12192000" cy="1394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solidFill>
                  <a:srgbClr val="C6B581"/>
                </a:solidFill>
                <a:latin typeface="FIGC - Azzurri" panose="00000500000000000000" pitchFamily="2" charset="0"/>
              </a:rPr>
              <a:t>CLUB ITALIA </a:t>
            </a:r>
          </a:p>
          <a:p>
            <a:pPr algn="ctr"/>
            <a:r>
              <a:rPr lang="it-IT" dirty="0">
                <a:solidFill>
                  <a:srgbClr val="C6B581"/>
                </a:solidFill>
                <a:latin typeface="FIGC - Azzurri" panose="00000500000000000000" pitchFamily="2" charset="0"/>
              </a:rPr>
              <a:t>AREA PERFORMANCE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306FE7D3-47AE-423F-9835-ECAA432DB13A}"/>
              </a:ext>
            </a:extLst>
          </p:cNvPr>
          <p:cNvSpPr txBox="1">
            <a:spLocks/>
          </p:cNvSpPr>
          <p:nvPr/>
        </p:nvSpPr>
        <p:spPr>
          <a:xfrm>
            <a:off x="0" y="4623041"/>
            <a:ext cx="12141200" cy="92050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cap="all" dirty="0">
                <a:solidFill>
                  <a:srgbClr val="C6B581"/>
                </a:solidFill>
                <a:latin typeface="FIGC - Azzurri" panose="00000500000000000000" pitchFamily="2" charset="0"/>
              </a:rPr>
              <a:t>Il CLUB ITALIA FEMMINILE: dati clinici e funzionali di 120 calciatrici delle squadre nazionali (Naz. A, U19, U17, U16)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06454F2-A6BE-E817-1D11-6FF5B8F79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890" y="984859"/>
            <a:ext cx="2002220" cy="2002220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8B0AC2F-9EC8-18FB-0EB6-E9596BB68027}"/>
              </a:ext>
            </a:extLst>
          </p:cNvPr>
          <p:cNvCxnSpPr/>
          <p:nvPr/>
        </p:nvCxnSpPr>
        <p:spPr>
          <a:xfrm flipV="1">
            <a:off x="-942975" y="-560856"/>
            <a:ext cx="3105150" cy="336232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B21E1AF-7FF7-6E56-DBFD-C84905F420E5}"/>
              </a:ext>
            </a:extLst>
          </p:cNvPr>
          <p:cNvCxnSpPr/>
          <p:nvPr/>
        </p:nvCxnSpPr>
        <p:spPr>
          <a:xfrm flipV="1">
            <a:off x="-790575" y="-408456"/>
            <a:ext cx="3105150" cy="336232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1CA3744C-601B-FB12-6F95-571C88CA887B}"/>
              </a:ext>
            </a:extLst>
          </p:cNvPr>
          <p:cNvCxnSpPr/>
          <p:nvPr/>
        </p:nvCxnSpPr>
        <p:spPr>
          <a:xfrm flipV="1">
            <a:off x="-638175" y="-256056"/>
            <a:ext cx="3105150" cy="33623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ottotitolo 2">
            <a:extLst>
              <a:ext uri="{FF2B5EF4-FFF2-40B4-BE49-F238E27FC236}">
                <a16:creationId xmlns:a16="http://schemas.microsoft.com/office/drawing/2014/main" id="{B8F3FBE9-A270-53F9-12B0-0148E4231D84}"/>
              </a:ext>
            </a:extLst>
          </p:cNvPr>
          <p:cNvSpPr txBox="1">
            <a:spLocks/>
          </p:cNvSpPr>
          <p:nvPr/>
        </p:nvSpPr>
        <p:spPr>
          <a:xfrm>
            <a:off x="8343900" y="6069597"/>
            <a:ext cx="2707674" cy="4089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 err="1">
                <a:solidFill>
                  <a:srgbClr val="C6B581"/>
                </a:solidFill>
                <a:latin typeface="FIGC - Azzurri" panose="00000500000000000000" pitchFamily="2" charset="0"/>
              </a:rPr>
              <a:t>Coverciano</a:t>
            </a:r>
            <a:r>
              <a:rPr lang="en-US" sz="2000" dirty="0">
                <a:solidFill>
                  <a:srgbClr val="C6B581"/>
                </a:solidFill>
                <a:latin typeface="FIGC - Azzurri" panose="00000500000000000000" pitchFamily="2" charset="0"/>
              </a:rPr>
              <a:t>, 24/03/2025</a:t>
            </a:r>
          </a:p>
        </p:txBody>
      </p:sp>
    </p:spTree>
    <p:extLst>
      <p:ext uri="{BB962C8B-B14F-4D97-AF65-F5344CB8AC3E}">
        <p14:creationId xmlns:p14="http://schemas.microsoft.com/office/powerpoint/2010/main" val="1492488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2B08DD-9119-D965-90F4-49901FDBE09A}"/>
              </a:ext>
            </a:extLst>
          </p:cNvPr>
          <p:cNvSpPr txBox="1"/>
          <p:nvPr/>
        </p:nvSpPr>
        <p:spPr>
          <a:xfrm>
            <a:off x="9278389" y="2826327"/>
            <a:ext cx="2842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Fino al </a:t>
            </a:r>
            <a:r>
              <a:rPr lang="it-IT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30-50%</a:t>
            </a:r>
            <a:r>
              <a:rPr 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delle atlete impegnate in sport di resistenza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1E07372-0EB2-1DA6-00F5-98837CD56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78389" cy="68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88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264011-6712-3582-EDA0-1A3850003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2181" y="964674"/>
            <a:ext cx="6677389" cy="571612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CA7EE5-174F-8555-D65D-992D8202AE2A}"/>
              </a:ext>
            </a:extLst>
          </p:cNvPr>
          <p:cNvSpPr txBox="1"/>
          <p:nvPr/>
        </p:nvSpPr>
        <p:spPr>
          <a:xfrm>
            <a:off x="-30496" y="373903"/>
            <a:ext cx="5222677" cy="5913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2/120</a:t>
            </a:r>
            <a:r>
              <a:rPr lang="it-IT" sz="4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(1,66% ) </a:t>
            </a: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calciatrici </a:t>
            </a: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dell’Under 17 </a:t>
            </a:r>
          </a:p>
          <a:p>
            <a:pPr algn="ctr">
              <a:lnSpc>
                <a:spcPct val="150000"/>
              </a:lnSpc>
            </a:pP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hanno presentato </a:t>
            </a:r>
          </a:p>
          <a:p>
            <a:pPr algn="ctr">
              <a:lnSpc>
                <a:spcPct val="150000"/>
              </a:lnSpc>
            </a:pP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triade dell’atleta donna:</a:t>
            </a:r>
          </a:p>
          <a:p>
            <a:pPr algn="ctr">
              <a:lnSpc>
                <a:spcPct val="150000"/>
              </a:lnSpc>
            </a:pPr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Perdita eccessiva di peso </a:t>
            </a:r>
          </a:p>
          <a:p>
            <a:pPr algn="ctr">
              <a:lnSpc>
                <a:spcPct val="150000"/>
              </a:lnSpc>
            </a:pP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(-8 Kg in 3 mesi)</a:t>
            </a:r>
          </a:p>
          <a:p>
            <a:pPr algn="ctr">
              <a:lnSpc>
                <a:spcPct val="150000"/>
              </a:lnSpc>
            </a:pP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Ipovitaminosi D</a:t>
            </a:r>
          </a:p>
          <a:p>
            <a:pPr algn="ctr">
              <a:lnSpc>
                <a:spcPct val="150000"/>
              </a:lnSpc>
            </a:pP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Amenorrea secondaria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63E128F-77D8-A6CF-A2FB-20E2AEA6A62E}"/>
              </a:ext>
            </a:extLst>
          </p:cNvPr>
          <p:cNvSpPr txBox="1"/>
          <p:nvPr/>
        </p:nvSpPr>
        <p:spPr>
          <a:xfrm>
            <a:off x="5471792" y="373903"/>
            <a:ext cx="6118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RED-S: Relative Energy </a:t>
            </a:r>
            <a:r>
              <a:rPr lang="it-IT" sz="2400" b="1" i="1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Deficiency</a:t>
            </a:r>
            <a:r>
              <a:rPr lang="it-IT" sz="2400" b="1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Sport</a:t>
            </a:r>
            <a:endParaRPr lang="it-IT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64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D8757-DEBF-AC20-B3E1-BE8AB4694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479FF17-9A08-05A8-AEE9-AF23E0804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0F5E49-CBAB-4786-B6B0-4A63EA7695AF}"/>
              </a:ext>
            </a:extLst>
          </p:cNvPr>
          <p:cNvSpPr txBox="1"/>
          <p:nvPr/>
        </p:nvSpPr>
        <p:spPr>
          <a:xfrm>
            <a:off x="1651000" y="758877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15E6AD-9480-AB38-8B26-DF383324984E}"/>
              </a:ext>
            </a:extLst>
          </p:cNvPr>
          <p:cNvSpPr txBox="1"/>
          <p:nvPr/>
        </p:nvSpPr>
        <p:spPr>
          <a:xfrm>
            <a:off x="521970" y="2913474"/>
            <a:ext cx="49644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7/120 (5,8 %) </a:t>
            </a: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presentava anemia, in 4 casi di </a:t>
            </a:r>
          </a:p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tipo </a:t>
            </a:r>
            <a:r>
              <a:rPr lang="it-IT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sideropenica</a:t>
            </a: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3 casi normocitica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70D57E-87D6-7595-D56E-A97C0FDCBD3F}"/>
              </a:ext>
            </a:extLst>
          </p:cNvPr>
          <p:cNvSpPr txBox="1"/>
          <p:nvPr/>
        </p:nvSpPr>
        <p:spPr>
          <a:xfrm>
            <a:off x="5726430" y="2929180"/>
            <a:ext cx="5943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una calciatrice Under 17 </a:t>
            </a:r>
          </a:p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a.s</a:t>
            </a: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2025) è stata riscontrata </a:t>
            </a:r>
          </a:p>
          <a:p>
            <a:pPr algn="ctr"/>
            <a:r>
              <a:rPr lang="it-IT" sz="36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anemia moderata </a:t>
            </a:r>
          </a:p>
          <a:p>
            <a:pPr algn="ctr"/>
            <a:r>
              <a:rPr lang="it-IT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9,4 gr/</a:t>
            </a:r>
            <a:r>
              <a:rPr lang="it-IT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</a:t>
            </a: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ferritina 6 </a:t>
            </a:r>
            <a:r>
              <a:rPr lang="it-IT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mcg</a:t>
            </a: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/L sideremia 18 </a:t>
            </a:r>
            <a:r>
              <a:rPr lang="it-IT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mcg</a:t>
            </a: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</a:t>
            </a: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4193200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C0A2CCF-6669-659C-B373-A479F16F5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358" b="6165"/>
          <a:stretch/>
        </p:blipFill>
        <p:spPr>
          <a:xfrm>
            <a:off x="19" y="-544322"/>
            <a:ext cx="12321895" cy="755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69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7E0D9-049A-310B-EF74-492A00F03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B32E808-5D04-A027-787D-B25A50A1B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433D32-52A0-AFF4-CB57-291CEC3081D5}"/>
              </a:ext>
            </a:extLst>
          </p:cNvPr>
          <p:cNvSpPr txBox="1"/>
          <p:nvPr/>
        </p:nvSpPr>
        <p:spPr>
          <a:xfrm>
            <a:off x="1651000" y="758877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354E76-537A-EF8D-27EF-E57B42F5FD5D}"/>
              </a:ext>
            </a:extLst>
          </p:cNvPr>
          <p:cNvSpPr txBox="1"/>
          <p:nvPr/>
        </p:nvSpPr>
        <p:spPr>
          <a:xfrm>
            <a:off x="1346200" y="2703643"/>
            <a:ext cx="9969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58/120 (48,3%) </a:t>
            </a:r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hanno mostrato 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carenza di vitamina D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84527B-E5C9-6F07-27CE-7EFECD58FDFC}"/>
              </a:ext>
            </a:extLst>
          </p:cNvPr>
          <p:cNvSpPr txBox="1"/>
          <p:nvPr/>
        </p:nvSpPr>
        <p:spPr>
          <a:xfrm>
            <a:off x="1346200" y="4646743"/>
            <a:ext cx="9969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37/120 (30,8%) </a:t>
            </a:r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hanno mostrato 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insufficienza di vitamina D</a:t>
            </a:r>
          </a:p>
        </p:txBody>
      </p:sp>
    </p:spTree>
    <p:extLst>
      <p:ext uri="{BB962C8B-B14F-4D97-AF65-F5344CB8AC3E}">
        <p14:creationId xmlns:p14="http://schemas.microsoft.com/office/powerpoint/2010/main" val="2983110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27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6" name="Rectangle 29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9"/>
            <a:ext cx="11734801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3EF103-F1C9-2AD1-6CD8-445A539F4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00" y="457199"/>
            <a:ext cx="6141601" cy="264088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0D0851-8358-396E-6181-54DEAF86919C}"/>
              </a:ext>
            </a:extLst>
          </p:cNvPr>
          <p:cNvSpPr txBox="1"/>
          <p:nvPr/>
        </p:nvSpPr>
        <p:spPr>
          <a:xfrm>
            <a:off x="1411705" y="3555285"/>
            <a:ext cx="9827275" cy="1957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i="1" u="none" strike="noStrike" dirty="0">
                <a:solidFill>
                  <a:srgbClr val="002060">
                    <a:alpha val="55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important for the function of the immune system and helps maintaining blood glucose levels, structure of connective tissues and muscle tonus </a:t>
            </a:r>
            <a:endParaRPr lang="en-US" sz="3600" b="1" i="1" dirty="0">
              <a:solidFill>
                <a:srgbClr val="002060">
                  <a:alpha val="5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874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A7367-273B-C5F8-7DE9-0E4EFD604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1" y="457199"/>
            <a:ext cx="117348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C086D88-F480-E638-671B-E482C327E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97" y="990598"/>
            <a:ext cx="4509796" cy="22098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5C239A6-8FC8-3DDA-1F0B-396CFFA69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394" y="4047935"/>
            <a:ext cx="4724401" cy="142913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82B776-6AED-C5A5-0FAA-5108B1D4A73A}"/>
              </a:ext>
            </a:extLst>
          </p:cNvPr>
          <p:cNvSpPr txBox="1"/>
          <p:nvPr/>
        </p:nvSpPr>
        <p:spPr>
          <a:xfrm>
            <a:off x="6324601" y="2348854"/>
            <a:ext cx="5470364" cy="31282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>
              <a:spcAft>
                <a:spcPts val="600"/>
              </a:spcAft>
            </a:pP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sugli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animali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hanno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dimostrato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vitamina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influenza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l'inibizione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miostatina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rigenerazione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processi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proliferazione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US" sz="36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cellule </a:t>
            </a:r>
            <a:r>
              <a:rPr lang="en-US" sz="36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muscolari</a:t>
            </a:r>
            <a:endParaRPr lang="en-US" sz="3600" b="1" i="1" dirty="0">
              <a:solidFill>
                <a:srgbClr val="002060">
                  <a:alpha val="5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859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9"/>
            <a:ext cx="11734801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09B801-89E9-ABC6-B592-FA89BAB3E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443" y="1010715"/>
            <a:ext cx="6178543" cy="217793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F41BFC-68EF-008C-83AE-2479E6B02580}"/>
              </a:ext>
            </a:extLst>
          </p:cNvPr>
          <p:cNvSpPr txBox="1"/>
          <p:nvPr/>
        </p:nvSpPr>
        <p:spPr>
          <a:xfrm>
            <a:off x="1204398" y="3739008"/>
            <a:ext cx="10240404" cy="174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Attraverso</a:t>
            </a: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l'inibizione</a:t>
            </a: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dell'aromatizzazione</a:t>
            </a: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testosterone e un </a:t>
            </a:r>
            <a:r>
              <a:rPr lang="en-US" sz="32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maggiore</a:t>
            </a: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legame</a:t>
            </a: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</a:t>
            </a: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androgeni</a:t>
            </a: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volta porta </a:t>
            </a:r>
            <a:r>
              <a:rPr lang="en-US" sz="32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all'ipertrofia</a:t>
            </a: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muscolare</a:t>
            </a: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all'aumento</a:t>
            </a: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forza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465D60-56DD-F7D8-8F92-44145B816661}"/>
              </a:ext>
            </a:extLst>
          </p:cNvPr>
          <p:cNvSpPr txBox="1"/>
          <p:nvPr/>
        </p:nvSpPr>
        <p:spPr>
          <a:xfrm>
            <a:off x="7040986" y="1561073"/>
            <a:ext cx="45858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potenziale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ergogenico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it-IT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16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FDE5D-111C-8802-A647-69CA8C430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D8B939C-7FDD-377B-9E04-082D2B63A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30A81E-DF73-2BA7-852E-FD3A0DA1DD46}"/>
              </a:ext>
            </a:extLst>
          </p:cNvPr>
          <p:cNvSpPr txBox="1"/>
          <p:nvPr/>
        </p:nvSpPr>
        <p:spPr>
          <a:xfrm>
            <a:off x="1651000" y="149277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IL CLUB ITALIA: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311F6C-2066-5467-B23E-FF8D2ACCADE9}"/>
              </a:ext>
            </a:extLst>
          </p:cNvPr>
          <p:cNvSpPr txBox="1"/>
          <p:nvPr/>
        </p:nvSpPr>
        <p:spPr>
          <a:xfrm>
            <a:off x="1523572" y="5842337"/>
            <a:ext cx="4328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Correlazione moderata positiva tra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Vit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 e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Stifness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7S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bl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alt max cm (r= 0.3)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32934B3-87C2-C176-4587-96CB321D1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7210" y="1835492"/>
            <a:ext cx="4567075" cy="375240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A3B49F8-4F76-D626-54EF-AC4A26360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8880" y="1817404"/>
            <a:ext cx="4567074" cy="377566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BF80B0-C3F1-E1D9-D685-DFC094EBB3CF}"/>
              </a:ext>
            </a:extLst>
          </p:cNvPr>
          <p:cNvSpPr txBox="1"/>
          <p:nvPr/>
        </p:nvSpPr>
        <p:spPr>
          <a:xfrm>
            <a:off x="6483350" y="5814648"/>
            <a:ext cx="4120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Correlazione moderata positiva tra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Vit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 e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Lattemia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mMol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)(r= 0.4)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72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DB7F1-0F9F-027D-81F6-E4823F814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940BD4D-6FC8-5C0B-FC30-A25C16FBD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42F275-C382-DAA8-6089-274F639043A9}"/>
              </a:ext>
            </a:extLst>
          </p:cNvPr>
          <p:cNvSpPr txBox="1"/>
          <p:nvPr/>
        </p:nvSpPr>
        <p:spPr>
          <a:xfrm>
            <a:off x="1640840" y="484243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C66599-CD67-FB18-51AC-4206FDD1267A}"/>
              </a:ext>
            </a:extLst>
          </p:cNvPr>
          <p:cNvSpPr txBox="1"/>
          <p:nvPr/>
        </p:nvSpPr>
        <p:spPr>
          <a:xfrm>
            <a:off x="690296" y="2478006"/>
            <a:ext cx="49789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 nostro campione</a:t>
            </a:r>
          </a:p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(120 atlete) esisteva una correlazione moderata negativa tra </a:t>
            </a:r>
          </a:p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livelli di </a:t>
            </a:r>
            <a:r>
              <a:rPr lang="it-IT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 e Testosterone libero</a:t>
            </a:r>
          </a:p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(r=-0.45)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5D6FC88-B002-4B07-6E47-BDBA43975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1680" y="2020788"/>
            <a:ext cx="5374142" cy="450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6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825324-720C-AF01-A830-BD8339775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6" descr="Bandiera Polonia | italflag.it | 03 6336 8981">
            <a:extLst>
              <a:ext uri="{FF2B5EF4-FFF2-40B4-BE49-F238E27FC236}">
                <a16:creationId xmlns:a16="http://schemas.microsoft.com/office/drawing/2014/main" id="{921E19DD-7EE8-DCF4-A192-7261B9B7B1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71770" y="318614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1" name="AutoShape 18" descr="Bandiera Polonia | italflag.it | 03 6336 8981">
            <a:extLst>
              <a:ext uri="{FF2B5EF4-FFF2-40B4-BE49-F238E27FC236}">
                <a16:creationId xmlns:a16="http://schemas.microsoft.com/office/drawing/2014/main" id="{548313D5-829E-557E-BC8E-E696DBE1DD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4170" y="333854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081BA85-09CB-C612-ED9A-6B0962FB0B4A}"/>
              </a:ext>
            </a:extLst>
          </p:cNvPr>
          <p:cNvSpPr/>
          <p:nvPr/>
        </p:nvSpPr>
        <p:spPr>
          <a:xfrm rot="5400000">
            <a:off x="-2893667" y="2893667"/>
            <a:ext cx="6858000" cy="1070666"/>
          </a:xfrm>
          <a:prstGeom prst="rect">
            <a:avLst/>
          </a:prstGeom>
          <a:solidFill>
            <a:srgbClr val="002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3380C7E-7CE4-EB41-39F0-46EAFBADC50B}"/>
              </a:ext>
            </a:extLst>
          </p:cNvPr>
          <p:cNvCxnSpPr>
            <a:cxnSpLocks/>
          </p:cNvCxnSpPr>
          <p:nvPr/>
        </p:nvCxnSpPr>
        <p:spPr>
          <a:xfrm>
            <a:off x="-333371" y="5560828"/>
            <a:ext cx="903429" cy="15098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F7158514-6F09-F650-0C68-D56BF139609C}"/>
              </a:ext>
            </a:extLst>
          </p:cNvPr>
          <p:cNvCxnSpPr>
            <a:cxnSpLocks/>
          </p:cNvCxnSpPr>
          <p:nvPr/>
        </p:nvCxnSpPr>
        <p:spPr>
          <a:xfrm>
            <a:off x="-113737" y="5401340"/>
            <a:ext cx="964770" cy="16693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DD98B438-31F0-FF11-AA28-3E7D0807BB7B}"/>
              </a:ext>
            </a:extLst>
          </p:cNvPr>
          <p:cNvCxnSpPr>
            <a:cxnSpLocks/>
          </p:cNvCxnSpPr>
          <p:nvPr/>
        </p:nvCxnSpPr>
        <p:spPr>
          <a:xfrm>
            <a:off x="-113737" y="4976037"/>
            <a:ext cx="1184404" cy="1992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56102927-CDCF-78B2-3E90-89C093748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121920"/>
            <a:ext cx="865577" cy="8655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7051D3-9F0D-7CF2-4224-E47A6CEE7EA5}"/>
              </a:ext>
            </a:extLst>
          </p:cNvPr>
          <p:cNvSpPr txBox="1"/>
          <p:nvPr/>
        </p:nvSpPr>
        <p:spPr>
          <a:xfrm>
            <a:off x="1078228" y="121920"/>
            <a:ext cx="1111377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9B8549"/>
                </a:solidFill>
                <a:latin typeface="FIGC - Azzurri" panose="00000500000000000000"/>
                <a:cs typeface="Times New Roman" panose="02020603050405020304" pitchFamily="18" charset="0"/>
              </a:rPr>
              <a:t>CONTESTO E FINALITÀ</a:t>
            </a:r>
          </a:p>
        </p:txBody>
      </p:sp>
      <p:pic>
        <p:nvPicPr>
          <p:cNvPr id="13" name="Immagine 12" descr="Immagine che contiene aria aperta, erba, persona, Sport&#10;&#10;Descrizione generata automaticamente">
            <a:extLst>
              <a:ext uri="{FF2B5EF4-FFF2-40B4-BE49-F238E27FC236}">
                <a16:creationId xmlns:a16="http://schemas.microsoft.com/office/drawing/2014/main" id="{E242806C-4566-E91E-C898-8484866FE4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5282" r="15021"/>
          <a:stretch/>
        </p:blipFill>
        <p:spPr>
          <a:xfrm>
            <a:off x="9806605" y="2632738"/>
            <a:ext cx="2232625" cy="349775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2E91D4B-EE4A-C30E-14E0-A3560CFB166C}"/>
              </a:ext>
            </a:extLst>
          </p:cNvPr>
          <p:cNvSpPr txBox="1"/>
          <p:nvPr/>
        </p:nvSpPr>
        <p:spPr>
          <a:xfrm>
            <a:off x="1181114" y="2257959"/>
            <a:ext cx="8515044" cy="4247317"/>
          </a:xfrm>
          <a:prstGeom prst="rect">
            <a:avLst/>
          </a:prstGeom>
          <a:solidFill>
            <a:srgbClr val="DAE3F3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Le valutazioni sono state strutturate con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tre obiettivi principali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:</a:t>
            </a:r>
          </a:p>
          <a:p>
            <a:pPr>
              <a:buNone/>
            </a:pPr>
            <a:br>
              <a:rPr lang="it-IT" dirty="0">
                <a:solidFill>
                  <a:srgbClr val="002060"/>
                </a:solidFill>
                <a:latin typeface="FIGC - Azzurri" panose="00000500000000000000"/>
              </a:rPr>
            </a:b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1️⃣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Monitoraggio longitudinale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 📊 → Permette di tracciare l’evoluzione della performance individuale nel tempo, evidenziando i progressi e le aree di miglioramento di ciascuna calciatrice.</a:t>
            </a:r>
            <a:br>
              <a:rPr lang="it-IT" dirty="0">
                <a:solidFill>
                  <a:srgbClr val="002060"/>
                </a:solidFill>
                <a:latin typeface="FIGC - Azzurri" panose="00000500000000000000"/>
              </a:rPr>
            </a:b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2️⃣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Confronto tra categorie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 🔄 → L’analisi dei dati delle diverse fasce d’età (U19, U17, U16) aiuta a identificare le caratteristiche fisiologiche e neuromuscolari specifiche di ogni categoria, fornendo riferimenti utili per il processo di sviluppo.</a:t>
            </a:r>
            <a:br>
              <a:rPr lang="it-IT" dirty="0">
                <a:solidFill>
                  <a:srgbClr val="002060"/>
                </a:solidFill>
                <a:latin typeface="FIGC - Azzurri" panose="00000500000000000000"/>
              </a:rPr>
            </a:b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3️⃣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Identificazione del talento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 🌟 → L’utilizzo di benchmark di riferimento consente di individuare atlete con profili di eccellenza in parametri chiave, favorendo la selezione e la valorizzazione del talento nel percorso verso l’élite.</a:t>
            </a:r>
          </a:p>
          <a:p>
            <a:pPr>
              <a:buNone/>
            </a:pPr>
            <a:endParaRPr lang="it-IT" dirty="0">
              <a:solidFill>
                <a:srgbClr val="002060"/>
              </a:solidFill>
              <a:latin typeface="FIGC - Azzurri" panose="00000500000000000000"/>
            </a:endParaRPr>
          </a:p>
          <a:p>
            <a:pPr algn="just"/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📡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Condivisione dei dati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 → Le informazioni ottenute sono state condivise con i club di appartenenza, garantendo un follow-up continuo e un’ottimizzazione del carico di lavoro, con un approccio integrato tra staff della nazionale e società.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86A6528-3533-7DA6-E292-826134EE6452}"/>
              </a:ext>
            </a:extLst>
          </p:cNvPr>
          <p:cNvSpPr txBox="1"/>
          <p:nvPr/>
        </p:nvSpPr>
        <p:spPr>
          <a:xfrm>
            <a:off x="1078229" y="706695"/>
            <a:ext cx="111137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La valutazione funzionale 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delle calciatrici è un elemento fondamentale per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personalizzare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 i programmi di allenamento,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ottimizzare la performance 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e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ridurre il rischio di infortuni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. L’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analisi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 dei parametri fisici e fisiologici consente di fornire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dati oggettivi 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utili per orientare le strategie di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preparazione atletica 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e supportare il processo di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crescita delle giocatrici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.</a:t>
            </a:r>
            <a:endParaRPr lang="es-ES" dirty="0">
              <a:solidFill>
                <a:srgbClr val="002060"/>
              </a:solidFill>
              <a:latin typeface="FIGC - Azzurri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6898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9"/>
            <a:ext cx="11734801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88B238-B942-BB85-DDBD-9CBD08647AF9}"/>
              </a:ext>
            </a:extLst>
          </p:cNvPr>
          <p:cNvSpPr txBox="1"/>
          <p:nvPr/>
        </p:nvSpPr>
        <p:spPr>
          <a:xfrm>
            <a:off x="739321" y="3848953"/>
            <a:ext cx="11170558" cy="19333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3200" b="1" i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u="none" strike="noStrike" dirty="0">
                <a:solidFill>
                  <a:srgbClr val="002060">
                    <a:alpha val="55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 the effects associated with muscle tissue to develop, its concentration has to exceed </a:t>
            </a:r>
            <a:r>
              <a:rPr lang="en-US" sz="3200" b="1" i="1" u="none" strike="noStrike" dirty="0">
                <a:solidFill>
                  <a:srgbClr val="C00000">
                    <a:alpha val="55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 ng/mL</a:t>
            </a:r>
            <a:r>
              <a:rPr lang="en-US" sz="3200" b="1" i="1" u="none" strike="noStrike" dirty="0">
                <a:solidFill>
                  <a:srgbClr val="002060">
                    <a:alpha val="55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maximum impact on physical performance is realized at the concentration of at least </a:t>
            </a:r>
            <a:r>
              <a:rPr lang="en-US" sz="3200" b="1" i="1" u="none" strike="noStrike" dirty="0">
                <a:solidFill>
                  <a:srgbClr val="C00000">
                    <a:alpha val="55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 ng/mL</a:t>
            </a:r>
            <a:endParaRPr lang="en-US" sz="3200" b="1" i="1" dirty="0">
              <a:solidFill>
                <a:srgbClr val="C00000">
                  <a:alpha val="5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6EFBCA7-D55E-E611-7C30-86EFD21630D6}"/>
              </a:ext>
            </a:extLst>
          </p:cNvPr>
          <p:cNvGrpSpPr/>
          <p:nvPr/>
        </p:nvGrpSpPr>
        <p:grpSpPr>
          <a:xfrm>
            <a:off x="764768" y="725825"/>
            <a:ext cx="6334299" cy="2342959"/>
            <a:chOff x="776549" y="446567"/>
            <a:chExt cx="10583416" cy="355127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BB7FA16-EAD4-9BF5-5AB8-32060C091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89" b="11528"/>
            <a:stretch/>
          </p:blipFill>
          <p:spPr>
            <a:xfrm>
              <a:off x="776549" y="589490"/>
              <a:ext cx="10477463" cy="3163360"/>
            </a:xfrm>
            <a:custGeom>
              <a:avLst/>
              <a:gdLst/>
              <a:ahLst/>
              <a:cxnLst/>
              <a:rect l="l" t="t" r="r" b="b"/>
              <a:pathLst>
                <a:path w="12192000" h="3692092">
                  <a:moveTo>
                    <a:pt x="0" y="0"/>
                  </a:moveTo>
                  <a:lnTo>
                    <a:pt x="12192000" y="0"/>
                  </a:lnTo>
                  <a:lnTo>
                    <a:pt x="12192000" y="3504824"/>
                  </a:lnTo>
                  <a:lnTo>
                    <a:pt x="12024691" y="3517794"/>
                  </a:lnTo>
                  <a:cubicBezTo>
                    <a:pt x="8077523" y="3783195"/>
                    <a:pt x="4094678" y="3026959"/>
                    <a:pt x="160485" y="3663863"/>
                  </a:cubicBezTo>
                  <a:lnTo>
                    <a:pt x="0" y="3692092"/>
                  </a:lnTo>
                  <a:close/>
                </a:path>
              </a:pathLst>
            </a:custGeom>
            <a:ln>
              <a:noFill/>
            </a:ln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842819AD-8F74-4C4C-5504-B1072703ABD6}"/>
                </a:ext>
              </a:extLst>
            </p:cNvPr>
            <p:cNvSpPr/>
            <p:nvPr/>
          </p:nvSpPr>
          <p:spPr>
            <a:xfrm>
              <a:off x="882502" y="446567"/>
              <a:ext cx="10477463" cy="35512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01936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D63A67-34EE-D106-B171-A21C1B353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68653B2-704C-6FBD-DB9F-B84A2D2EAC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745"/>
          <a:stretch/>
        </p:blipFill>
        <p:spPr>
          <a:xfrm>
            <a:off x="394736" y="274481"/>
            <a:ext cx="11218144" cy="6309037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39F9011C-4408-3CC7-E162-41EE3C696036}"/>
              </a:ext>
            </a:extLst>
          </p:cNvPr>
          <p:cNvSpPr/>
          <p:nvPr/>
        </p:nvSpPr>
        <p:spPr>
          <a:xfrm>
            <a:off x="3238084" y="4329867"/>
            <a:ext cx="1422816" cy="8394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5F31DD-C3F2-B965-B307-9113D190F67A}"/>
              </a:ext>
            </a:extLst>
          </p:cNvPr>
          <p:cNvSpPr txBox="1"/>
          <p:nvPr/>
        </p:nvSpPr>
        <p:spPr>
          <a:xfrm>
            <a:off x="4920728" y="4408249"/>
            <a:ext cx="660071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 condotti su popolazioni del Nord !!!</a:t>
            </a:r>
          </a:p>
        </p:txBody>
      </p:sp>
    </p:spTree>
    <p:extLst>
      <p:ext uri="{BB962C8B-B14F-4D97-AF65-F5344CB8AC3E}">
        <p14:creationId xmlns:p14="http://schemas.microsoft.com/office/powerpoint/2010/main" val="429013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E525372-79D7-1238-AB8F-72FB3E49A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7018" b="8950"/>
          <a:stretch/>
        </p:blipFill>
        <p:spPr>
          <a:xfrm>
            <a:off x="886076" y="1483398"/>
            <a:ext cx="9893213" cy="51181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9D64F13-F000-E353-6E2F-61478F332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625" y="157835"/>
            <a:ext cx="4157855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Nelle calciatrici?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327C4A4-A1C6-C111-8D1F-1EA3C01F5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71801"/>
          <a:stretch/>
        </p:blipFill>
        <p:spPr>
          <a:xfrm>
            <a:off x="185229" y="137514"/>
            <a:ext cx="4661091" cy="1258487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ED595D27-4630-2695-1D22-C7DAAE224AE1}"/>
              </a:ext>
            </a:extLst>
          </p:cNvPr>
          <p:cNvSpPr/>
          <p:nvPr/>
        </p:nvSpPr>
        <p:spPr>
          <a:xfrm>
            <a:off x="7481970" y="4643120"/>
            <a:ext cx="2078590" cy="9347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5E45750A-8243-33E4-A506-C9269BFB2B1D}"/>
              </a:ext>
            </a:extLst>
          </p:cNvPr>
          <p:cNvCxnSpPr>
            <a:cxnSpLocks/>
          </p:cNvCxnSpPr>
          <p:nvPr/>
        </p:nvCxnSpPr>
        <p:spPr>
          <a:xfrm flipV="1">
            <a:off x="3617603" y="5133302"/>
            <a:ext cx="482600" cy="2413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792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01C5A1E-42D4-30CE-A44C-53EEA9FC5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" y="342900"/>
            <a:ext cx="6590175" cy="2616200"/>
          </a:xfrm>
          <a:prstGeom prst="rect">
            <a:avLst/>
          </a:prstGeom>
        </p:spPr>
      </p:pic>
      <p:graphicFrame>
        <p:nvGraphicFramePr>
          <p:cNvPr id="10" name="CasellaDiTesto 2">
            <a:extLst>
              <a:ext uri="{FF2B5EF4-FFF2-40B4-BE49-F238E27FC236}">
                <a16:creationId xmlns:a16="http://schemas.microsoft.com/office/drawing/2014/main" id="{6AAA2A35-5034-E887-3740-322C95F54079}"/>
              </a:ext>
            </a:extLst>
          </p:cNvPr>
          <p:cNvGraphicFramePr/>
          <p:nvPr/>
        </p:nvGraphicFramePr>
        <p:xfrm>
          <a:off x="589280" y="2997200"/>
          <a:ext cx="6590175" cy="35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magine 1">
            <a:extLst>
              <a:ext uri="{FF2B5EF4-FFF2-40B4-BE49-F238E27FC236}">
                <a16:creationId xmlns:a16="http://schemas.microsoft.com/office/drawing/2014/main" id="{F5ACA67E-99AB-5E92-82A2-6E68601E45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0074" y="463422"/>
            <a:ext cx="4295931" cy="249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43A247A-3683-F1E4-8C23-4425E2D47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0074" y="4350007"/>
            <a:ext cx="4295931" cy="21650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7770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EAFC1-187E-9F4D-0951-E69798F88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DB94176-D20B-D12B-6DA3-94C4022BA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3D3877-52D5-E1EF-2C0D-C1ECF4B610CF}"/>
              </a:ext>
            </a:extLst>
          </p:cNvPr>
          <p:cNvSpPr txBox="1"/>
          <p:nvPr/>
        </p:nvSpPr>
        <p:spPr>
          <a:xfrm>
            <a:off x="1651000" y="758877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34E32A-CAD0-094B-FB6B-7D2110E20759}"/>
              </a:ext>
            </a:extLst>
          </p:cNvPr>
          <p:cNvSpPr txBox="1"/>
          <p:nvPr/>
        </p:nvSpPr>
        <p:spPr>
          <a:xfrm>
            <a:off x="1111250" y="3429000"/>
            <a:ext cx="9969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79/120 (65,8 %) </a:t>
            </a:r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presentava 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livelli elevati di </a:t>
            </a:r>
          </a:p>
          <a:p>
            <a:pPr algn="ctr"/>
            <a:r>
              <a:rPr lang="it-IT" sz="4400" b="1" i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cortisolemia</a:t>
            </a:r>
            <a:r>
              <a:rPr lang="it-IT" sz="44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mattino</a:t>
            </a:r>
          </a:p>
        </p:txBody>
      </p:sp>
    </p:spTree>
    <p:extLst>
      <p:ext uri="{BB962C8B-B14F-4D97-AF65-F5344CB8AC3E}">
        <p14:creationId xmlns:p14="http://schemas.microsoft.com/office/powerpoint/2010/main" val="1236693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E404B-61BF-85A1-1C6D-B7EE3EF27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BDB98F8-3632-C90E-8BA6-5A7EB4DF3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2D77E0C-19FC-DCC5-BB03-0711BA874C59}"/>
              </a:ext>
            </a:extLst>
          </p:cNvPr>
          <p:cNvSpPr txBox="1"/>
          <p:nvPr/>
        </p:nvSpPr>
        <p:spPr>
          <a:xfrm>
            <a:off x="1701800" y="390905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IL CLUB ITALIA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1EAE50-18F0-7CB3-B516-975EFA464A72}"/>
              </a:ext>
            </a:extLst>
          </p:cNvPr>
          <p:cNvSpPr txBox="1"/>
          <p:nvPr/>
        </p:nvSpPr>
        <p:spPr>
          <a:xfrm>
            <a:off x="390577" y="3050847"/>
            <a:ext cx="4241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Nel nostro campione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(120 atlete)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esisteva una correlazione moderata negativa tra livelli di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Cortisolemia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 di altezza max raggiunta al test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stifness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7s (r = -0.3)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393BB56-6C87-143D-D874-B495519AB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959" y="1837455"/>
            <a:ext cx="6215963" cy="48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2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A3FCA-831E-825D-49B8-E860BCD88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57C6D8D-4E95-E4F6-102F-E99781FCD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BBB2FC2-FFA3-7963-0B84-ACA97C5A5322}"/>
              </a:ext>
            </a:extLst>
          </p:cNvPr>
          <p:cNvSpPr txBox="1"/>
          <p:nvPr/>
        </p:nvSpPr>
        <p:spPr>
          <a:xfrm>
            <a:off x="1663700" y="473648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E534D5-E07A-E35D-48FD-4288155E5E6D}"/>
              </a:ext>
            </a:extLst>
          </p:cNvPr>
          <p:cNvSpPr txBox="1"/>
          <p:nvPr/>
        </p:nvSpPr>
        <p:spPr>
          <a:xfrm>
            <a:off x="1295400" y="2789613"/>
            <a:ext cx="100647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3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casi (3,3%) </a:t>
            </a:r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sono stati riscontrati livelli di testosterone libero superiori alla norma </a:t>
            </a:r>
          </a:p>
          <a:p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per età e sesso.</a:t>
            </a:r>
          </a:p>
          <a:p>
            <a:pPr marL="571500" indent="-571500">
              <a:buFont typeface="Wingdings" pitchFamily="2" charset="2"/>
              <a:buChar char="ü"/>
            </a:pPr>
            <a:endParaRPr lang="it-IT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3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casi (22,5%) </a:t>
            </a:r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erano elevati i livelli di testosterone plasmatico</a:t>
            </a:r>
          </a:p>
        </p:txBody>
      </p:sp>
    </p:spTree>
    <p:extLst>
      <p:ext uri="{BB962C8B-B14F-4D97-AF65-F5344CB8AC3E}">
        <p14:creationId xmlns:p14="http://schemas.microsoft.com/office/powerpoint/2010/main" val="616044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08A35-55ED-4D52-FA54-2DC741E33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AD9521E-C3FC-9EFA-3F09-80B7826A8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E40BE1-FB3D-9F76-7AB6-71EE141FC1BA}"/>
              </a:ext>
            </a:extLst>
          </p:cNvPr>
          <p:cNvSpPr txBox="1"/>
          <p:nvPr/>
        </p:nvSpPr>
        <p:spPr>
          <a:xfrm>
            <a:off x="1651000" y="758877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6AF2CC-7AC7-B783-F7B5-9B8C4949DBF6}"/>
              </a:ext>
            </a:extLst>
          </p:cNvPr>
          <p:cNvSpPr txBox="1"/>
          <p:nvPr/>
        </p:nvSpPr>
        <p:spPr>
          <a:xfrm>
            <a:off x="1250950" y="2971800"/>
            <a:ext cx="9969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rapporto </a:t>
            </a:r>
            <a:r>
              <a:rPr lang="it-IT" sz="36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testosterone totale/</a:t>
            </a:r>
            <a:r>
              <a:rPr lang="it-IT" sz="3600" b="1" i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cortisolemia</a:t>
            </a:r>
            <a:r>
              <a:rPr lang="it-IT" sz="36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(T/C) </a:t>
            </a:r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 risultato inferiore a 0.15 in </a:t>
            </a:r>
            <a:r>
              <a:rPr lang="it-IT" sz="36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 casi (61,6%) (indice di </a:t>
            </a:r>
            <a:r>
              <a:rPr lang="it-IT" sz="3600" b="1" i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overtraining</a:t>
            </a:r>
            <a:r>
              <a:rPr lang="it-IT" sz="36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it-IT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36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casi (23.3%) </a:t>
            </a:r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mostrava un valore inferiore a 0.09 (</a:t>
            </a:r>
            <a:r>
              <a:rPr lang="it-IT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overtraining</a:t>
            </a:r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«importante»)</a:t>
            </a:r>
          </a:p>
        </p:txBody>
      </p:sp>
    </p:spTree>
    <p:extLst>
      <p:ext uri="{BB962C8B-B14F-4D97-AF65-F5344CB8AC3E}">
        <p14:creationId xmlns:p14="http://schemas.microsoft.com/office/powerpoint/2010/main" val="2357007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347E6D6-9A85-5713-376A-B998940DA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36" y="643467"/>
            <a:ext cx="10662328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776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4721D7-A090-1CE6-3C9B-DF52861B5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Immagine 2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DFCFB6EF-B4C1-D064-B4DC-A9E71CAD9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78" y="1346534"/>
            <a:ext cx="9664846" cy="398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9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76D434-5660-1597-9F30-DB78CC816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76A8F544-BF2E-E73E-CE6F-B869B8AF5306}"/>
              </a:ext>
            </a:extLst>
          </p:cNvPr>
          <p:cNvSpPr/>
          <p:nvPr/>
        </p:nvSpPr>
        <p:spPr>
          <a:xfrm rot="5400000">
            <a:off x="-2893667" y="2893667"/>
            <a:ext cx="6858000" cy="1070666"/>
          </a:xfrm>
          <a:prstGeom prst="rect">
            <a:avLst/>
          </a:prstGeom>
          <a:solidFill>
            <a:srgbClr val="002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75A9BD2-C346-5EFF-5C92-8D5C1C50E92C}"/>
              </a:ext>
            </a:extLst>
          </p:cNvPr>
          <p:cNvCxnSpPr>
            <a:cxnSpLocks/>
          </p:cNvCxnSpPr>
          <p:nvPr/>
        </p:nvCxnSpPr>
        <p:spPr>
          <a:xfrm>
            <a:off x="-333371" y="5560828"/>
            <a:ext cx="903429" cy="15098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E5D03443-1EAA-0E71-06A4-E7858E7B0851}"/>
              </a:ext>
            </a:extLst>
          </p:cNvPr>
          <p:cNvCxnSpPr>
            <a:cxnSpLocks/>
          </p:cNvCxnSpPr>
          <p:nvPr/>
        </p:nvCxnSpPr>
        <p:spPr>
          <a:xfrm>
            <a:off x="-113737" y="5401340"/>
            <a:ext cx="964770" cy="16693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C479DD0-03C0-3DAC-96B0-19B18B23B218}"/>
              </a:ext>
            </a:extLst>
          </p:cNvPr>
          <p:cNvCxnSpPr>
            <a:cxnSpLocks/>
          </p:cNvCxnSpPr>
          <p:nvPr/>
        </p:nvCxnSpPr>
        <p:spPr>
          <a:xfrm>
            <a:off x="-113737" y="4976037"/>
            <a:ext cx="1184404" cy="1992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D5968151-96A6-448C-6ED5-E1A049FBD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121920"/>
            <a:ext cx="865577" cy="865577"/>
          </a:xfrm>
          <a:prstGeom prst="rect">
            <a:avLst/>
          </a:prstGeom>
        </p:spPr>
      </p:pic>
      <p:pic>
        <p:nvPicPr>
          <p:cNvPr id="8" name="Picture 10" descr="Istituto di Medicina e Scienza dello Sport">
            <a:extLst>
              <a:ext uri="{FF2B5EF4-FFF2-40B4-BE49-F238E27FC236}">
                <a16:creationId xmlns:a16="http://schemas.microsoft.com/office/drawing/2014/main" id="{72F8D856-21C8-17C7-2814-09EC65C2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51" y="1794737"/>
            <a:ext cx="2958801" cy="171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sentato a Garage Italia il logo istituzionale della FIGC ...">
            <a:extLst>
              <a:ext uri="{FF2B5EF4-FFF2-40B4-BE49-F238E27FC236}">
                <a16:creationId xmlns:a16="http://schemas.microsoft.com/office/drawing/2014/main" id="{FAEABA54-157C-76E2-0EF1-31BA0781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03" y="1731035"/>
            <a:ext cx="1748282" cy="182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7C3B034-A2A7-CD5F-7910-45CB680E3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636" y="-1"/>
            <a:ext cx="4587365" cy="685800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BCCCE6-F1A9-804A-C36D-3765A9EF815C}"/>
              </a:ext>
            </a:extLst>
          </p:cNvPr>
          <p:cNvSpPr txBox="1"/>
          <p:nvPr/>
        </p:nvSpPr>
        <p:spPr>
          <a:xfrm>
            <a:off x="1070667" y="161268"/>
            <a:ext cx="653397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9B8549"/>
                </a:solidFill>
                <a:latin typeface="FIGC - Azzurri" panose="00000500000000000000"/>
                <a:cs typeface="Times New Roman" panose="02020603050405020304" pitchFamily="18" charset="0"/>
              </a:rPr>
              <a:t>SVOLGIMENTO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348702-5A70-38EA-59FC-AC77A047E8B8}"/>
              </a:ext>
            </a:extLst>
          </p:cNvPr>
          <p:cNvSpPr txBox="1"/>
          <p:nvPr/>
        </p:nvSpPr>
        <p:spPr>
          <a:xfrm>
            <a:off x="1400825" y="4019076"/>
            <a:ext cx="54444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  <a:latin typeface="FIGC - Azzurri" panose="00000500000000000000"/>
                <a:cs typeface="Times New Roman" panose="02020603050405020304" pitchFamily="18" charset="0"/>
              </a:rPr>
              <a:t>Le valutazioni sono state condotte in contesti altamente specializzati, sfruttando le infrastrutture di alto livello messe a disposizione nei ritiri delle squadre Nazionali. I test sono stati realizzati a Coverciano, Roma, Tirrenia e Riscone di Brunico.</a:t>
            </a:r>
          </a:p>
        </p:txBody>
      </p:sp>
    </p:spTree>
    <p:extLst>
      <p:ext uri="{BB962C8B-B14F-4D97-AF65-F5344CB8AC3E}">
        <p14:creationId xmlns:p14="http://schemas.microsoft.com/office/powerpoint/2010/main" val="4242179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FDEDF-2A64-BFD5-F106-E2161931A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05C5293-A6AC-51AF-4300-17CAD1A39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042E2F-986D-F9A5-409F-2CDB53AECF3C}"/>
              </a:ext>
            </a:extLst>
          </p:cNvPr>
          <p:cNvSpPr txBox="1"/>
          <p:nvPr/>
        </p:nvSpPr>
        <p:spPr>
          <a:xfrm>
            <a:off x="1651000" y="149277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0E9F68-8DE8-B6EE-5314-01BD7DAC4E65}"/>
              </a:ext>
            </a:extLst>
          </p:cNvPr>
          <p:cNvSpPr txBox="1"/>
          <p:nvPr/>
        </p:nvSpPr>
        <p:spPr>
          <a:xfrm>
            <a:off x="525780" y="3207519"/>
            <a:ext cx="39649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Correlazione negativa debole-moderata tra T/C e Sprint 20-30 m (</a:t>
            </a:r>
            <a:r>
              <a:rPr lang="it-IT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- 0.25)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A594EEF-D7A3-3AFC-E1EE-4EBB50219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322" y="1696772"/>
            <a:ext cx="6946898" cy="49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52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258B6-60CD-7451-EF39-9AB01F654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5D08D7A-7480-D86E-6213-9F9C81AC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4E51BF-1FF6-597D-56B0-A470D7013ADF}"/>
              </a:ext>
            </a:extLst>
          </p:cNvPr>
          <p:cNvSpPr txBox="1"/>
          <p:nvPr/>
        </p:nvSpPr>
        <p:spPr>
          <a:xfrm>
            <a:off x="1651000" y="288873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C953CE-F967-F19F-D545-4F9948830931}"/>
              </a:ext>
            </a:extLst>
          </p:cNvPr>
          <p:cNvSpPr txBox="1"/>
          <p:nvPr/>
        </p:nvSpPr>
        <p:spPr>
          <a:xfrm>
            <a:off x="701040" y="2646405"/>
            <a:ext cx="1115568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Tramite test ANOVA abbiamo valutato se esistevano:</a:t>
            </a:r>
          </a:p>
          <a:p>
            <a:pPr algn="ctr"/>
            <a:endParaRPr lang="it-IT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Differenze significative nei livelli di cortisolo per ruolo (p&gt;0.05)</a:t>
            </a:r>
          </a:p>
          <a:p>
            <a:pPr marL="571500" indent="-571500">
              <a:buFont typeface="Wingdings" pitchFamily="2" charset="2"/>
              <a:buChar char="ü"/>
            </a:pPr>
            <a:endParaRPr lang="it-IT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Differenze significative nel rapporto T/C per ruolo (p&gt;0.05)</a:t>
            </a:r>
          </a:p>
          <a:p>
            <a:pPr marL="571500" indent="-571500">
              <a:buFont typeface="Wingdings" pitchFamily="2" charset="2"/>
              <a:buChar char="ü"/>
            </a:pPr>
            <a:endParaRPr lang="it-IT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Differenze significative nei livelli di vitamina D per ruolo (p&gt;0.05)</a:t>
            </a:r>
          </a:p>
          <a:p>
            <a:pPr marL="571500" indent="-571500">
              <a:buFont typeface="Wingdings" pitchFamily="2" charset="2"/>
              <a:buChar char="ü"/>
            </a:pPr>
            <a:endParaRPr lang="it-IT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61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347D0-3FB4-E584-6FA5-7308F6C06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AB9E811-7FE9-A43E-D2B5-84E92ABF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B073644-229B-9CDD-2ADE-A9D33AA844E1}"/>
              </a:ext>
            </a:extLst>
          </p:cNvPr>
          <p:cNvSpPr txBox="1"/>
          <p:nvPr/>
        </p:nvSpPr>
        <p:spPr>
          <a:xfrm>
            <a:off x="1651000" y="288873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76BB7D-0274-517A-76CC-831B529EA7A0}"/>
              </a:ext>
            </a:extLst>
          </p:cNvPr>
          <p:cNvSpPr txBox="1"/>
          <p:nvPr/>
        </p:nvSpPr>
        <p:spPr>
          <a:xfrm>
            <a:off x="571500" y="3067360"/>
            <a:ext cx="10845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Abbiamo anche valutato (ANOVA) anche </a:t>
            </a:r>
          </a:p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l’esistenza di differenze statisticamente significative </a:t>
            </a:r>
          </a:p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chi presentava carenza di </a:t>
            </a:r>
            <a:r>
              <a:rPr lang="it-IT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D, ratio T/C&lt;0.15, </a:t>
            </a:r>
          </a:p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alti livelli di </a:t>
            </a:r>
            <a:r>
              <a:rPr lang="it-IT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cortisolemia</a:t>
            </a:r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(da soli o combinati) rispetto </a:t>
            </a:r>
          </a:p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chi mostrava normali valori di questi parametri</a:t>
            </a:r>
          </a:p>
          <a:p>
            <a:pPr marL="571500" indent="-571500">
              <a:buFont typeface="Wingdings" pitchFamily="2" charset="2"/>
              <a:buChar char="ü"/>
            </a:pPr>
            <a:endParaRPr lang="it-IT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806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213AC-69DC-31E8-6120-35DF2393D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F6FDF9E-EA9C-C7C7-4566-A071489BF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A948B5-5866-1067-CCEC-5CE721A8E267}"/>
              </a:ext>
            </a:extLst>
          </p:cNvPr>
          <p:cNvSpPr txBox="1"/>
          <p:nvPr/>
        </p:nvSpPr>
        <p:spPr>
          <a:xfrm>
            <a:off x="1651000" y="288873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65E4D9-40AF-D0E1-7D15-397AE5DAB0D5}"/>
              </a:ext>
            </a:extLst>
          </p:cNvPr>
          <p:cNvSpPr txBox="1"/>
          <p:nvPr/>
        </p:nvSpPr>
        <p:spPr>
          <a:xfrm>
            <a:off x="1346200" y="2854754"/>
            <a:ext cx="99695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aveva </a:t>
            </a:r>
          </a:p>
          <a:p>
            <a:pPr algn="ctr"/>
            <a:r>
              <a:rPr lang="it-IT" sz="36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carenza di </a:t>
            </a:r>
            <a:r>
              <a:rPr lang="it-IT" sz="3600" b="1" i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it-IT" sz="36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 e ratio T/C&lt;0.15 combinate</a:t>
            </a:r>
            <a:r>
              <a:rPr lang="it-IT" sz="36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aveva una minore efficienza ai test di salto, </a:t>
            </a:r>
          </a:p>
          <a:p>
            <a:pPr algn="ctr"/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stiffness</a:t>
            </a:r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SPRINT sui 30 metri e </a:t>
            </a:r>
          </a:p>
          <a:p>
            <a:pPr algn="ctr"/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velocità media allo SPRINT (p&lt;0.05) </a:t>
            </a:r>
          </a:p>
          <a:p>
            <a:pPr marL="571500" indent="-571500" algn="ctr">
              <a:buFont typeface="Wingdings" pitchFamily="2" charset="2"/>
              <a:buChar char="ü"/>
            </a:pPr>
            <a:endParaRPr lang="it-IT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87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91418-7063-D6C5-98E3-5426C8169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414749B-6469-A718-9A11-673B4166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68FF4C-54A2-DF9C-42F2-BC5EB5672945}"/>
              </a:ext>
            </a:extLst>
          </p:cNvPr>
          <p:cNvSpPr txBox="1"/>
          <p:nvPr/>
        </p:nvSpPr>
        <p:spPr>
          <a:xfrm>
            <a:off x="1651000" y="288873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C711DB-56D6-FB0C-8EB3-FE41F4987F04}"/>
              </a:ext>
            </a:extLst>
          </p:cNvPr>
          <p:cNvSpPr txBox="1"/>
          <p:nvPr/>
        </p:nvSpPr>
        <p:spPr>
          <a:xfrm>
            <a:off x="390577" y="3306696"/>
            <a:ext cx="41661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livelli di </a:t>
            </a:r>
            <a:r>
              <a:rPr lang="it-IT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 e di </a:t>
            </a:r>
            <a:r>
              <a:rPr lang="it-IT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cortisolemia</a:t>
            </a: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mostravano moderata correlazione negativa (r = -0.3)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AD3E985-1F0F-F48D-AF2B-9D41449AF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5440" y="1885064"/>
            <a:ext cx="6193103" cy="472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0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D766C-6ABC-BC7F-C9F6-4DF6061F9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1B2413E-029E-1670-E49F-AC71053C4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D1066B8-D733-109B-9092-56066702A851}"/>
              </a:ext>
            </a:extLst>
          </p:cNvPr>
          <p:cNvSpPr txBox="1"/>
          <p:nvPr/>
        </p:nvSpPr>
        <p:spPr>
          <a:xfrm>
            <a:off x="1651000" y="288873"/>
            <a:ext cx="9664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305BB2-8B9C-4F6A-EE1C-CA49445CA2EC}"/>
              </a:ext>
            </a:extLst>
          </p:cNvPr>
          <p:cNvSpPr txBox="1"/>
          <p:nvPr/>
        </p:nvSpPr>
        <p:spPr>
          <a:xfrm>
            <a:off x="3657600" y="3505200"/>
            <a:ext cx="660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Concludendo…</a:t>
            </a:r>
          </a:p>
        </p:txBody>
      </p:sp>
    </p:spTree>
    <p:extLst>
      <p:ext uri="{BB962C8B-B14F-4D97-AF65-F5344CB8AC3E}">
        <p14:creationId xmlns:p14="http://schemas.microsoft.com/office/powerpoint/2010/main" val="39771921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3AF02-0DCD-5059-065A-E09F79B78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697BD55-6169-5015-8F5C-AC5EACC18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745139-5FC3-2E9D-C2D5-165497DDA041}"/>
              </a:ext>
            </a:extLst>
          </p:cNvPr>
          <p:cNvSpPr txBox="1"/>
          <p:nvPr/>
        </p:nvSpPr>
        <p:spPr>
          <a:xfrm>
            <a:off x="1651000" y="288873"/>
            <a:ext cx="9664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CLUB ITALIA</a:t>
            </a:r>
          </a:p>
          <a:p>
            <a:pPr algn="r"/>
            <a:r>
              <a:rPr lang="it-IT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squadre nazionali femminili giovanili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DCDA4D-BADC-5343-4663-97B8E7028665}"/>
              </a:ext>
            </a:extLst>
          </p:cNvPr>
          <p:cNvSpPr txBox="1"/>
          <p:nvPr/>
        </p:nvSpPr>
        <p:spPr>
          <a:xfrm>
            <a:off x="629233" y="1471910"/>
            <a:ext cx="1117219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progetto sta fornendo importanti spunti di riflessione:</a:t>
            </a:r>
          </a:p>
          <a:p>
            <a:pPr algn="ctr"/>
            <a:endParaRPr lang="it-IT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Esiste un’alta prevalenza </a:t>
            </a:r>
            <a:r>
              <a:rPr lang="it-IT" sz="28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(48,3%)</a:t>
            </a: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it-IT" sz="28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carenza di Vitamina D</a:t>
            </a: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nella </a:t>
            </a:r>
          </a:p>
          <a:p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giovani calciatrici, di cui andrebbero analizzate le cause con altri </a:t>
            </a:r>
          </a:p>
          <a:p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esami (paratormone, Ca2++, Fosforo, DEXA?);</a:t>
            </a:r>
          </a:p>
          <a:p>
            <a:endParaRPr lang="it-IT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Sembra esserci una correlazione negativa tra </a:t>
            </a:r>
            <a:r>
              <a:rPr lang="it-IT" sz="2800" b="1" i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it-IT" sz="28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 e </a:t>
            </a:r>
            <a:r>
              <a:rPr lang="it-IT" sz="2800" b="1" i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Cortisolemia</a:t>
            </a:r>
            <a:r>
              <a:rPr lang="it-IT" sz="28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endParaRPr lang="it-IT" sz="2800" b="1" i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 nostro campione c’è un’ elevata prevalenza di biomarcatori </a:t>
            </a:r>
          </a:p>
          <a:p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(T/C, </a:t>
            </a:r>
            <a:r>
              <a:rPr lang="it-IT" sz="28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61,6%</a:t>
            </a: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cortisolemia</a:t>
            </a: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8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66%</a:t>
            </a:r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8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indicativi di </a:t>
            </a:r>
            <a:r>
              <a:rPr lang="it-IT" sz="2800" b="1" i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overtraining</a:t>
            </a:r>
            <a:r>
              <a:rPr lang="it-IT" sz="28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it-IT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87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507FF-95D2-F75A-D6E1-31AB507CB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CD79A65-D246-8C92-FC6B-B2300B7BD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3A30AE-8B69-0CEF-7917-9B6651675D33}"/>
              </a:ext>
            </a:extLst>
          </p:cNvPr>
          <p:cNvSpPr txBox="1"/>
          <p:nvPr/>
        </p:nvSpPr>
        <p:spPr>
          <a:xfrm>
            <a:off x="1040817" y="847120"/>
            <a:ext cx="51943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Grazie per l’attenzione, 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nome di 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tutti gli staff 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 hanno partecipato </a:t>
            </a:r>
          </a:p>
          <a:p>
            <a:pPr algn="ctr"/>
            <a:r>
              <a:rPr lang="it-IT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 studio</a:t>
            </a:r>
          </a:p>
          <a:p>
            <a:pPr algn="ctr"/>
            <a:r>
              <a:rPr lang="it-IT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divenire)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B46F4F5-7D4C-8621-DF23-DC812742F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18" t="14258" r="12189" b="11010"/>
          <a:stretch/>
        </p:blipFill>
        <p:spPr>
          <a:xfrm>
            <a:off x="6662985" y="3087749"/>
            <a:ext cx="5082684" cy="3556892"/>
          </a:xfrm>
          <a:prstGeom prst="rect">
            <a:avLst/>
          </a:prstGeom>
        </p:spPr>
      </p:pic>
      <p:pic>
        <p:nvPicPr>
          <p:cNvPr id="8" name="Immagine 7" descr="Immagine che contiene persona, vestiti, calzature, sport&#10;&#10;Il contenuto generato dall'IA potrebbe non essere corretto.">
            <a:extLst>
              <a:ext uri="{FF2B5EF4-FFF2-40B4-BE49-F238E27FC236}">
                <a16:creationId xmlns:a16="http://schemas.microsoft.com/office/drawing/2014/main" id="{EC14C8FC-152F-D46F-06E2-60ABFE412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4952" y="127511"/>
            <a:ext cx="5146471" cy="289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32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063E7-218E-5030-71AF-2451EB86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D795321-5C5F-1A29-082A-E0247484A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7" y="288873"/>
            <a:ext cx="1066800" cy="1816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B759F9-14F7-85CD-CAD0-B8195FA690B8}"/>
              </a:ext>
            </a:extLst>
          </p:cNvPr>
          <p:cNvSpPr txBox="1"/>
          <p:nvPr/>
        </p:nvSpPr>
        <p:spPr>
          <a:xfrm>
            <a:off x="1457377" y="2536773"/>
            <a:ext cx="97536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Ringrazio la </a:t>
            </a:r>
            <a:r>
              <a:rPr lang="it-IT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FIGC e il Club Italia </a:t>
            </a:r>
            <a:endParaRPr lang="it-IT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(Prof. P. Zeppilli, A. Stallone, M. </a:t>
            </a:r>
            <a:r>
              <a:rPr lang="it-IT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Vladovich</a:t>
            </a:r>
            <a:r>
              <a:rPr lang="it-IT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che hanno messo a disposizione le risorse economiche e organizzative </a:t>
            </a:r>
            <a:endParaRPr lang="it-IT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529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881C4-F498-C3E6-FF08-7577665CB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rba, aria aperta, persona, uomo&#10;&#10;Il contenuto generato dall'IA potrebbe non essere corretto.">
            <a:extLst>
              <a:ext uri="{FF2B5EF4-FFF2-40B4-BE49-F238E27FC236}">
                <a16:creationId xmlns:a16="http://schemas.microsoft.com/office/drawing/2014/main" id="{0570A153-6320-01E1-EF73-F48E89C10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0" y="5596"/>
            <a:ext cx="5132953" cy="684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11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5FFDB3-5D3D-6053-31F8-CA2A05331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29D7779A-3DD9-89B5-C608-93A8BCA2198E}"/>
              </a:ext>
            </a:extLst>
          </p:cNvPr>
          <p:cNvSpPr/>
          <p:nvPr/>
        </p:nvSpPr>
        <p:spPr>
          <a:xfrm rot="5400000">
            <a:off x="-2893667" y="2893667"/>
            <a:ext cx="6858000" cy="1070666"/>
          </a:xfrm>
          <a:prstGeom prst="rect">
            <a:avLst/>
          </a:prstGeom>
          <a:solidFill>
            <a:srgbClr val="002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692FDC70-829F-AAA8-591C-25202A18256F}"/>
              </a:ext>
            </a:extLst>
          </p:cNvPr>
          <p:cNvCxnSpPr>
            <a:cxnSpLocks/>
          </p:cNvCxnSpPr>
          <p:nvPr/>
        </p:nvCxnSpPr>
        <p:spPr>
          <a:xfrm>
            <a:off x="-333371" y="5560828"/>
            <a:ext cx="903429" cy="15098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1EEBE423-5A8A-6D0A-B92F-7A291918AE8F}"/>
              </a:ext>
            </a:extLst>
          </p:cNvPr>
          <p:cNvCxnSpPr>
            <a:cxnSpLocks/>
          </p:cNvCxnSpPr>
          <p:nvPr/>
        </p:nvCxnSpPr>
        <p:spPr>
          <a:xfrm>
            <a:off x="-113737" y="5401340"/>
            <a:ext cx="964770" cy="16693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84B5E9B0-5738-02B1-3472-B9CED14D5DB1}"/>
              </a:ext>
            </a:extLst>
          </p:cNvPr>
          <p:cNvCxnSpPr>
            <a:cxnSpLocks/>
          </p:cNvCxnSpPr>
          <p:nvPr/>
        </p:nvCxnSpPr>
        <p:spPr>
          <a:xfrm>
            <a:off x="-113737" y="4976037"/>
            <a:ext cx="1184404" cy="1992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6852B100-00C4-1BB3-49E0-0BC601702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121920"/>
            <a:ext cx="865577" cy="86557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C84D8D-3DAD-6083-BB8B-9B55B244F0D5}"/>
              </a:ext>
            </a:extLst>
          </p:cNvPr>
          <p:cNvSpPr txBox="1"/>
          <p:nvPr/>
        </p:nvSpPr>
        <p:spPr>
          <a:xfrm>
            <a:off x="1088695" y="127392"/>
            <a:ext cx="769587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METODOLOGIA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81BA8D6-15D5-165B-1A3C-E5472E58C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100" y="121920"/>
            <a:ext cx="3311573" cy="162829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84365B8-BE1C-EC5F-CBBA-18F02688DB9D}"/>
              </a:ext>
            </a:extLst>
          </p:cNvPr>
          <p:cNvSpPr txBox="1"/>
          <p:nvPr/>
        </p:nvSpPr>
        <p:spPr>
          <a:xfrm>
            <a:off x="10740270" y="1765608"/>
            <a:ext cx="1345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FIGC - Azzurri" panose="00000500000000000000"/>
                <a:cs typeface="Times New Roman" panose="02020603050405020304" pitchFamily="18" charset="0"/>
              </a:rPr>
              <a:t>18/03/2024</a:t>
            </a:r>
          </a:p>
        </p:txBody>
      </p:sp>
      <p:pic>
        <p:nvPicPr>
          <p:cNvPr id="12" name="Immagine 1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8E7AD05-5AE1-43B3-1BDD-E390E0E01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353" y="1796684"/>
            <a:ext cx="307181" cy="307181"/>
          </a:xfrm>
          <a:prstGeom prst="rect">
            <a:avLst/>
          </a:prstGeom>
        </p:spPr>
      </p:pic>
      <p:sp>
        <p:nvSpPr>
          <p:cNvPr id="13" name="Freccia circolare a destra 12">
            <a:extLst>
              <a:ext uri="{FF2B5EF4-FFF2-40B4-BE49-F238E27FC236}">
                <a16:creationId xmlns:a16="http://schemas.microsoft.com/office/drawing/2014/main" id="{CA3597EB-34F6-F343-868D-76313BAF0265}"/>
              </a:ext>
            </a:extLst>
          </p:cNvPr>
          <p:cNvSpPr/>
          <p:nvPr/>
        </p:nvSpPr>
        <p:spPr>
          <a:xfrm rot="4666166">
            <a:off x="7199144" y="-724355"/>
            <a:ext cx="797980" cy="2786013"/>
          </a:xfrm>
          <a:prstGeom prst="curvedRightArrow">
            <a:avLst/>
          </a:prstGeom>
          <a:gradFill>
            <a:gsLst>
              <a:gs pos="0">
                <a:srgbClr val="002F5D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B2E82BE-C996-3E80-679A-1F533BE67966}"/>
              </a:ext>
            </a:extLst>
          </p:cNvPr>
          <p:cNvSpPr txBox="1"/>
          <p:nvPr/>
        </p:nvSpPr>
        <p:spPr>
          <a:xfrm>
            <a:off x="4733171" y="4202539"/>
            <a:ext cx="31789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Test di Sprint 30m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 → Misura le capacità di accelerazione e velocità massima delle calciatrici attraverso intertempi acquisiti con fotocellule e analisi video, suddividendo la prova in segmenti chiave (0-5m, 5-10m, 10-20m, 20-30m).</a:t>
            </a:r>
            <a:endParaRPr lang="es-ES" dirty="0">
              <a:solidFill>
                <a:srgbClr val="002060"/>
              </a:solidFill>
              <a:latin typeface="FIGC - Azzurri" panose="0000050000000000000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4C6E380-DCE2-0244-6373-A96FEEBD167C}"/>
              </a:ext>
            </a:extLst>
          </p:cNvPr>
          <p:cNvSpPr txBox="1"/>
          <p:nvPr/>
        </p:nvSpPr>
        <p:spPr>
          <a:xfrm>
            <a:off x="1184404" y="4202539"/>
            <a:ext cx="305805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Test di Salto (CMJ, Squat Jump, </a:t>
            </a:r>
            <a:r>
              <a:rPr lang="it-IT" b="1" dirty="0" err="1">
                <a:solidFill>
                  <a:srgbClr val="002060"/>
                </a:solidFill>
                <a:latin typeface="FIGC - Azzurri" panose="00000500000000000000"/>
              </a:rPr>
              <a:t>Stiffness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)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 → Valuta la forza esplosiva e la capacità reattiva neuromuscolare mediante salti </a:t>
            </a:r>
            <a:r>
              <a:rPr lang="it-IT" dirty="0" err="1">
                <a:solidFill>
                  <a:srgbClr val="002060"/>
                </a:solidFill>
                <a:latin typeface="FIGC - Azzurri" panose="00000500000000000000"/>
              </a:rPr>
              <a:t>bipodalici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 e </a:t>
            </a:r>
            <a:r>
              <a:rPr lang="it-IT" dirty="0" err="1">
                <a:solidFill>
                  <a:srgbClr val="002060"/>
                </a:solidFill>
                <a:latin typeface="FIGC - Azzurri" panose="00000500000000000000"/>
              </a:rPr>
              <a:t>monopodalici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 registrati con un sistema optoelettronico.</a:t>
            </a:r>
            <a:endParaRPr lang="es-ES" dirty="0">
              <a:solidFill>
                <a:srgbClr val="002060"/>
              </a:solidFill>
              <a:latin typeface="FIGC - Azzurri" panose="0000050000000000000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EFA7A89D-52AB-41A0-C2F8-E7698D3A5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2856" y="4154443"/>
            <a:ext cx="3527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ES" b="1" dirty="0">
                <a:solidFill>
                  <a:srgbClr val="002060"/>
                </a:solidFill>
                <a:latin typeface="FIGC - Azzurri" panose="00000500000000000000"/>
              </a:rPr>
              <a:t>Test </a:t>
            </a:r>
            <a:r>
              <a:rPr lang="es-ES" altLang="es-ES" b="1" dirty="0" err="1">
                <a:solidFill>
                  <a:srgbClr val="002060"/>
                </a:solidFill>
                <a:latin typeface="FIGC - Azzurri" panose="00000500000000000000"/>
              </a:rPr>
              <a:t>Metabolico</a:t>
            </a:r>
            <a:r>
              <a:rPr lang="es-ES" altLang="es-ES" b="1" dirty="0">
                <a:solidFill>
                  <a:srgbClr val="002060"/>
                </a:solidFill>
                <a:latin typeface="FIGC - Azzurri" panose="00000500000000000000"/>
              </a:rPr>
              <a:t> – Yo-Yo IR1 </a:t>
            </a:r>
            <a:r>
              <a:rPr lang="es-ES" altLang="es-ES" dirty="0">
                <a:solidFill>
                  <a:srgbClr val="002060"/>
                </a:solidFill>
                <a:latin typeface="FIGC - Azzurri" panose="00000500000000000000"/>
              </a:rPr>
              <a:t>→ </a:t>
            </a:r>
            <a:r>
              <a:rPr lang="es-ES" altLang="es-ES" dirty="0" err="1">
                <a:solidFill>
                  <a:srgbClr val="002060"/>
                </a:solidFill>
                <a:latin typeface="FIGC - Azzurri" panose="00000500000000000000"/>
              </a:rPr>
              <a:t>Valuta</a:t>
            </a:r>
            <a:r>
              <a:rPr lang="es-ES" altLang="es-ES" dirty="0">
                <a:solidFill>
                  <a:srgbClr val="002060"/>
                </a:solidFill>
                <a:latin typeface="FIGC - Azzurri" panose="00000500000000000000"/>
              </a:rPr>
              <a:t> la potenza </a:t>
            </a:r>
            <a:r>
              <a:rPr lang="es-ES" altLang="es-ES" dirty="0" err="1">
                <a:solidFill>
                  <a:srgbClr val="002060"/>
                </a:solidFill>
                <a:latin typeface="FIGC - Azzurri" panose="00000500000000000000"/>
              </a:rPr>
              <a:t>aerobica</a:t>
            </a:r>
            <a:r>
              <a:rPr lang="es-ES" altLang="es-ES" dirty="0">
                <a:solidFill>
                  <a:srgbClr val="002060"/>
                </a:solidFill>
                <a:latin typeface="FIGC - Azzurri" panose="00000500000000000000"/>
              </a:rPr>
              <a:t> e la </a:t>
            </a:r>
            <a:r>
              <a:rPr lang="es-ES" altLang="es-ES" dirty="0" err="1">
                <a:solidFill>
                  <a:srgbClr val="002060"/>
                </a:solidFill>
                <a:latin typeface="FIGC - Azzurri" panose="00000500000000000000"/>
              </a:rPr>
              <a:t>tolleranza</a:t>
            </a:r>
            <a:r>
              <a:rPr lang="es-ES" altLang="es-ES" dirty="0">
                <a:solidFill>
                  <a:srgbClr val="002060"/>
                </a:solidFill>
                <a:latin typeface="FIGC - Azzurri" panose="00000500000000000000"/>
              </a:rPr>
              <a:t> </a:t>
            </a:r>
            <a:r>
              <a:rPr lang="es-ES" altLang="es-ES" dirty="0" err="1">
                <a:solidFill>
                  <a:srgbClr val="002060"/>
                </a:solidFill>
                <a:latin typeface="FIGC - Azzurri" panose="00000500000000000000"/>
              </a:rPr>
              <a:t>allo</a:t>
            </a:r>
            <a:r>
              <a:rPr lang="es-ES" altLang="es-ES" dirty="0">
                <a:solidFill>
                  <a:srgbClr val="002060"/>
                </a:solidFill>
                <a:latin typeface="FIGC - Azzurri" panose="00000500000000000000"/>
              </a:rPr>
              <a:t> </a:t>
            </a:r>
            <a:r>
              <a:rPr lang="es-ES" altLang="es-ES" dirty="0" err="1">
                <a:solidFill>
                  <a:srgbClr val="002060"/>
                </a:solidFill>
                <a:latin typeface="FIGC - Azzurri" panose="00000500000000000000"/>
              </a:rPr>
              <a:t>sforzo</a:t>
            </a:r>
            <a:r>
              <a:rPr lang="es-ES" altLang="es-ES" dirty="0">
                <a:solidFill>
                  <a:srgbClr val="002060"/>
                </a:solidFill>
                <a:latin typeface="FIGC - Azzurri" panose="00000500000000000000"/>
              </a:rPr>
              <a:t> </a:t>
            </a:r>
            <a:r>
              <a:rPr lang="es-ES" altLang="es-ES" dirty="0" err="1">
                <a:solidFill>
                  <a:srgbClr val="002060"/>
                </a:solidFill>
                <a:latin typeface="FIGC - Azzurri" panose="00000500000000000000"/>
              </a:rPr>
              <a:t>intermittente</a:t>
            </a:r>
            <a:r>
              <a:rPr lang="es-ES" altLang="es-ES" dirty="0">
                <a:solidFill>
                  <a:srgbClr val="002060"/>
                </a:solidFill>
                <a:latin typeface="FIGC - Azzurri" panose="00000500000000000000"/>
              </a:rPr>
              <a:t> ad alta </a:t>
            </a:r>
            <a:r>
              <a:rPr lang="es-ES" altLang="es-ES" dirty="0" err="1">
                <a:solidFill>
                  <a:srgbClr val="002060"/>
                </a:solidFill>
                <a:latin typeface="FIGC - Azzurri" panose="00000500000000000000"/>
              </a:rPr>
              <a:t>intensità</a:t>
            </a:r>
            <a:r>
              <a:rPr lang="es-ES" altLang="es-ES" dirty="0">
                <a:solidFill>
                  <a:srgbClr val="002060"/>
                </a:solidFill>
                <a:latin typeface="FIGC - Azzurri" panose="00000500000000000000"/>
              </a:rPr>
              <a:t> nel calcio. </a:t>
            </a:r>
            <a:r>
              <a:rPr lang="it-IT" altLang="es-ES" dirty="0">
                <a:solidFill>
                  <a:srgbClr val="002060"/>
                </a:solidFill>
                <a:latin typeface="FIGC - Azzurri" panose="00000500000000000000"/>
              </a:rPr>
              <a:t>Il </a:t>
            </a:r>
            <a:r>
              <a:rPr lang="it-IT" altLang="es-ES" dirty="0" err="1">
                <a:solidFill>
                  <a:srgbClr val="002060"/>
                </a:solidFill>
                <a:latin typeface="FIGC - Azzurri" panose="00000500000000000000"/>
              </a:rPr>
              <a:t>metabolimetro</a:t>
            </a:r>
            <a:r>
              <a:rPr lang="it-IT" altLang="es-ES" dirty="0">
                <a:solidFill>
                  <a:srgbClr val="002060"/>
                </a:solidFill>
                <a:latin typeface="FIGC - Azzurri" panose="00000500000000000000"/>
              </a:rPr>
              <a:t> K5 (COSMED) è stato utilizzato per la misurazione del </a:t>
            </a:r>
            <a:r>
              <a:rPr lang="it-IT" altLang="es-ES" dirty="0" err="1">
                <a:solidFill>
                  <a:srgbClr val="002060"/>
                </a:solidFill>
                <a:latin typeface="FIGC - Azzurri" panose="00000500000000000000"/>
              </a:rPr>
              <a:t>VO₂max</a:t>
            </a:r>
            <a:r>
              <a:rPr lang="it-IT" altLang="es-ES" dirty="0">
                <a:solidFill>
                  <a:srgbClr val="002060"/>
                </a:solidFill>
                <a:latin typeface="FIGC - Azzurri" panose="00000500000000000000"/>
              </a:rPr>
              <a:t>, mentre il lattato ematico è stato rilevato a 0’, 3’ e 5’ post-test per analizzare il recupero.</a:t>
            </a:r>
            <a:endParaRPr lang="es-ES" altLang="es-ES" dirty="0">
              <a:solidFill>
                <a:srgbClr val="002060"/>
              </a:solidFill>
              <a:latin typeface="FIGC - Azzurri" panose="00000500000000000000"/>
            </a:endParaRPr>
          </a:p>
        </p:txBody>
      </p:sp>
      <p:pic>
        <p:nvPicPr>
          <p:cNvPr id="26" name="YO YO 1">
            <a:hlinkClick r:id="" action="ppaction://media"/>
            <a:extLst>
              <a:ext uri="{FF2B5EF4-FFF2-40B4-BE49-F238E27FC236}">
                <a16:creationId xmlns:a16="http://schemas.microsoft.com/office/drawing/2014/main" id="{98C2EE19-A503-DDA9-285B-96E776C016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22877" y="2253029"/>
            <a:ext cx="1345404" cy="1839869"/>
          </a:xfrm>
          <a:prstGeom prst="rect">
            <a:avLst/>
          </a:prstGeom>
        </p:spPr>
      </p:pic>
      <p:pic>
        <p:nvPicPr>
          <p:cNvPr id="29" name="Immagine 28" descr="Immagine che contiene Auricolari, persona, Viso umano, Attrezzature di protezione individuale&#10;&#10;Il contenuto generato dall'IA potrebbe non essere corretto.">
            <a:extLst>
              <a:ext uri="{FF2B5EF4-FFF2-40B4-BE49-F238E27FC236}">
                <a16:creationId xmlns:a16="http://schemas.microsoft.com/office/drawing/2014/main" id="{651848E6-6B66-69EC-73BF-0E862C4212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80" y="2124276"/>
            <a:ext cx="1477006" cy="1968622"/>
          </a:xfrm>
          <a:prstGeom prst="rect">
            <a:avLst/>
          </a:prstGeom>
        </p:spPr>
      </p:pic>
      <p:pic>
        <p:nvPicPr>
          <p:cNvPr id="31" name="Immagine 30" descr="Immagine che contiene calzature, vestiti, persona, uomo&#10;&#10;Il contenuto generato dall'IA potrebbe non essere corretto.">
            <a:extLst>
              <a:ext uri="{FF2B5EF4-FFF2-40B4-BE49-F238E27FC236}">
                <a16:creationId xmlns:a16="http://schemas.microsoft.com/office/drawing/2014/main" id="{3A201422-A20A-55DE-D7C5-AD4C2E7530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4723" y="824140"/>
            <a:ext cx="3609656" cy="3060004"/>
          </a:xfrm>
          <a:prstGeom prst="rect">
            <a:avLst/>
          </a:prstGeom>
        </p:spPr>
      </p:pic>
      <p:pic>
        <p:nvPicPr>
          <p:cNvPr id="34" name="Immagine 33" descr="Immagine che contiene Forma fisica, persona, calzature, interno&#10;&#10;Descrizione generata automaticamente">
            <a:extLst>
              <a:ext uri="{FF2B5EF4-FFF2-40B4-BE49-F238E27FC236}">
                <a16:creationId xmlns:a16="http://schemas.microsoft.com/office/drawing/2014/main" id="{EB75B43A-7589-A33E-C474-83015E8C1C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31" y="1950275"/>
            <a:ext cx="2471782" cy="214262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Immagine 35" descr="Immagine che contiene testo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79FD20EC-1EA4-FAC0-14DF-E39F65213E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b="66628"/>
          <a:stretch/>
        </p:blipFill>
        <p:spPr>
          <a:xfrm>
            <a:off x="1296421" y="3664718"/>
            <a:ext cx="2536199" cy="434389"/>
          </a:xfrm>
          <a:prstGeom prst="rect">
            <a:avLst/>
          </a:prstGeom>
        </p:spPr>
      </p:pic>
      <p:pic>
        <p:nvPicPr>
          <p:cNvPr id="38" name="Immagine 37" descr="Immagine che contiene schermata, nero, testo, oscurità&#10;&#10;Il contenuto generato dall'IA potrebbe non essere corretto.">
            <a:extLst>
              <a:ext uri="{FF2B5EF4-FFF2-40B4-BE49-F238E27FC236}">
                <a16:creationId xmlns:a16="http://schemas.microsoft.com/office/drawing/2014/main" id="{2CDCF317-34EA-2431-1D6C-60CD29B1F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20" y="3359091"/>
            <a:ext cx="2825745" cy="843448"/>
          </a:xfrm>
          <a:prstGeom prst="rect">
            <a:avLst/>
          </a:prstGeom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5255350A-B17B-2042-6D25-F9C9C3066ED8}"/>
              </a:ext>
            </a:extLst>
          </p:cNvPr>
          <p:cNvSpPr/>
          <p:nvPr/>
        </p:nvSpPr>
        <p:spPr>
          <a:xfrm>
            <a:off x="8735702" y="71438"/>
            <a:ext cx="3401529" cy="2078892"/>
          </a:xfrm>
          <a:prstGeom prst="rect">
            <a:avLst/>
          </a:prstGeom>
          <a:solidFill>
            <a:srgbClr val="002F5D">
              <a:alpha val="5000"/>
            </a:srgbClr>
          </a:solidFill>
          <a:ln w="38100">
            <a:solidFill>
              <a:srgbClr val="002F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108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28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3" fill="remove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3" grpId="0" animBg="1"/>
      <p:bldP spid="15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1138D175-DA6A-EBA2-B96C-F6D67E0AD705}"/>
              </a:ext>
            </a:extLst>
          </p:cNvPr>
          <p:cNvSpPr/>
          <p:nvPr/>
        </p:nvSpPr>
        <p:spPr>
          <a:xfrm rot="5400000">
            <a:off x="-2893667" y="2893667"/>
            <a:ext cx="6858000" cy="1070666"/>
          </a:xfrm>
          <a:prstGeom prst="rect">
            <a:avLst/>
          </a:prstGeom>
          <a:solidFill>
            <a:srgbClr val="002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6E43DAD8-3015-EEE9-DD1B-20580846EA52}"/>
              </a:ext>
            </a:extLst>
          </p:cNvPr>
          <p:cNvCxnSpPr>
            <a:cxnSpLocks/>
          </p:cNvCxnSpPr>
          <p:nvPr/>
        </p:nvCxnSpPr>
        <p:spPr>
          <a:xfrm>
            <a:off x="-333371" y="5560828"/>
            <a:ext cx="903429" cy="15098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901FBB52-994D-817E-9878-6012A39F7503}"/>
              </a:ext>
            </a:extLst>
          </p:cNvPr>
          <p:cNvCxnSpPr>
            <a:cxnSpLocks/>
          </p:cNvCxnSpPr>
          <p:nvPr/>
        </p:nvCxnSpPr>
        <p:spPr>
          <a:xfrm>
            <a:off x="-113737" y="5401340"/>
            <a:ext cx="964770" cy="16693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C9F8AD51-450F-50DE-E05E-2AE296F4AA9C}"/>
              </a:ext>
            </a:extLst>
          </p:cNvPr>
          <p:cNvCxnSpPr>
            <a:cxnSpLocks/>
          </p:cNvCxnSpPr>
          <p:nvPr/>
        </p:nvCxnSpPr>
        <p:spPr>
          <a:xfrm>
            <a:off x="-113737" y="4976037"/>
            <a:ext cx="1184404" cy="1992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88E34066-5B72-A0B6-6265-F8097D52E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121920"/>
            <a:ext cx="865577" cy="865577"/>
          </a:xfrm>
          <a:prstGeom prst="rect">
            <a:avLst/>
          </a:prstGeom>
        </p:spPr>
      </p:pic>
      <p:pic>
        <p:nvPicPr>
          <p:cNvPr id="12" name="Immagine 11" descr="Immagine che contiene testo, diagramma, schermata, Rettangolo&#10;&#10;Il contenuto generato dall'IA potrebbe non essere corretto.">
            <a:extLst>
              <a:ext uri="{FF2B5EF4-FFF2-40B4-BE49-F238E27FC236}">
                <a16:creationId xmlns:a16="http://schemas.microsoft.com/office/drawing/2014/main" id="{56E89888-2A3D-7E30-CFBE-D585592D7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04" y="1319246"/>
            <a:ext cx="7106021" cy="541730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0E5E04-D674-5AD2-2199-C66B86575901}"/>
              </a:ext>
            </a:extLst>
          </p:cNvPr>
          <p:cNvSpPr txBox="1"/>
          <p:nvPr/>
        </p:nvSpPr>
        <p:spPr>
          <a:xfrm>
            <a:off x="8608580" y="3190831"/>
            <a:ext cx="32736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2️⃣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Le U19 mostrano un salto superiore alle U16, ma senza differenze rilevanti rispetto alle U17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, suggerendo che il miglioramento più marcato avviene tra U16 e U19.</a:t>
            </a:r>
            <a:endParaRPr lang="es-ES" dirty="0">
              <a:solidFill>
                <a:srgbClr val="002060"/>
              </a:solidFill>
              <a:latin typeface="FIGC - Azzurri" panose="0000050000000000000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4B633A1-F38F-BF66-B959-769B8F7A6227}"/>
              </a:ext>
            </a:extLst>
          </p:cNvPr>
          <p:cNvSpPr txBox="1"/>
          <p:nvPr/>
        </p:nvSpPr>
        <p:spPr>
          <a:xfrm>
            <a:off x="8608581" y="1713503"/>
            <a:ext cx="32736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1️⃣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Le giocatrici della Nazionale A saltano significativamente più in alto rispetto a U16 e U17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, evidenziando una maggiore forza esplosiva.</a:t>
            </a:r>
            <a:endParaRPr lang="es-ES" dirty="0">
              <a:solidFill>
                <a:srgbClr val="002060"/>
              </a:solidFill>
              <a:latin typeface="FIGC - Azzurri" panose="0000050000000000000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3B9D28-8687-2736-0323-94C13F5BCAFC}"/>
              </a:ext>
            </a:extLst>
          </p:cNvPr>
          <p:cNvSpPr txBox="1"/>
          <p:nvPr/>
        </p:nvSpPr>
        <p:spPr>
          <a:xfrm>
            <a:off x="8608579" y="4976037"/>
            <a:ext cx="32736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3️⃣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Non emergono differenze significative tra Nazionale A e U19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, indicando che le migliori U19 hanno già livelli simili di forza esplosiva rispetto alle atlete senior.</a:t>
            </a:r>
            <a:endParaRPr lang="es-ES" dirty="0">
              <a:solidFill>
                <a:srgbClr val="002060"/>
              </a:solidFill>
              <a:latin typeface="FIGC - Azzurri" panose="0000050000000000000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784B30-B9EE-E2AD-D9B8-6AF445A3B5AC}"/>
              </a:ext>
            </a:extLst>
          </p:cNvPr>
          <p:cNvSpPr txBox="1"/>
          <p:nvPr/>
        </p:nvSpPr>
        <p:spPr>
          <a:xfrm>
            <a:off x="1088695" y="127392"/>
            <a:ext cx="1110330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L’ESPLOSIVITÀ NEL SALTO: CHI DOMINA IL CMJ?</a:t>
            </a:r>
          </a:p>
        </p:txBody>
      </p:sp>
    </p:spTree>
    <p:extLst>
      <p:ext uri="{BB962C8B-B14F-4D97-AF65-F5344CB8AC3E}">
        <p14:creationId xmlns:p14="http://schemas.microsoft.com/office/powerpoint/2010/main" val="101334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E51D20-4E17-C625-C017-B49BCFC10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14DB7224-5DDB-BBCF-6F37-979E0977A08A}"/>
              </a:ext>
            </a:extLst>
          </p:cNvPr>
          <p:cNvSpPr/>
          <p:nvPr/>
        </p:nvSpPr>
        <p:spPr>
          <a:xfrm rot="5400000">
            <a:off x="-2893667" y="2893667"/>
            <a:ext cx="6858000" cy="1070666"/>
          </a:xfrm>
          <a:prstGeom prst="rect">
            <a:avLst/>
          </a:prstGeom>
          <a:solidFill>
            <a:srgbClr val="002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59E1A8CC-64E6-8F0C-C514-AFCB073EA0C7}"/>
              </a:ext>
            </a:extLst>
          </p:cNvPr>
          <p:cNvCxnSpPr>
            <a:cxnSpLocks/>
          </p:cNvCxnSpPr>
          <p:nvPr/>
        </p:nvCxnSpPr>
        <p:spPr>
          <a:xfrm>
            <a:off x="-333371" y="5560828"/>
            <a:ext cx="903429" cy="15098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85F3BA5-0AA1-AF18-8CA6-A4533D87174B}"/>
              </a:ext>
            </a:extLst>
          </p:cNvPr>
          <p:cNvCxnSpPr>
            <a:cxnSpLocks/>
          </p:cNvCxnSpPr>
          <p:nvPr/>
        </p:nvCxnSpPr>
        <p:spPr>
          <a:xfrm>
            <a:off x="-113737" y="5401340"/>
            <a:ext cx="964770" cy="16693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75E47ADD-2E64-D7F2-3BD4-F2D6CAB73C41}"/>
              </a:ext>
            </a:extLst>
          </p:cNvPr>
          <p:cNvCxnSpPr>
            <a:cxnSpLocks/>
          </p:cNvCxnSpPr>
          <p:nvPr/>
        </p:nvCxnSpPr>
        <p:spPr>
          <a:xfrm>
            <a:off x="-113737" y="4976037"/>
            <a:ext cx="1184404" cy="1992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C1640637-F1A0-1A89-2732-95EAED19C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121920"/>
            <a:ext cx="865577" cy="865577"/>
          </a:xfrm>
          <a:prstGeom prst="rect">
            <a:avLst/>
          </a:prstGeom>
        </p:spPr>
      </p:pic>
      <p:pic>
        <p:nvPicPr>
          <p:cNvPr id="10" name="Immagine 9" descr="Immagine che contiene diagramma, testo, linea, Piano&#10;&#10;Il contenuto generato dall'IA potrebbe non essere corretto.">
            <a:extLst>
              <a:ext uri="{FF2B5EF4-FFF2-40B4-BE49-F238E27FC236}">
                <a16:creationId xmlns:a16="http://schemas.microsoft.com/office/drawing/2014/main" id="{CB26046A-A0C1-BAC0-4371-BF5BC8609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04" y="1381023"/>
            <a:ext cx="7082886" cy="527695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8714852-DAA0-CAC4-6981-D2807A38B1A3}"/>
              </a:ext>
            </a:extLst>
          </p:cNvPr>
          <p:cNvSpPr txBox="1"/>
          <p:nvPr/>
        </p:nvSpPr>
        <p:spPr>
          <a:xfrm>
            <a:off x="8481040" y="1895840"/>
            <a:ext cx="32489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1️⃣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Le U19 hanno una </a:t>
            </a:r>
            <a:r>
              <a:rPr lang="it-IT" b="1" dirty="0" err="1">
                <a:solidFill>
                  <a:srgbClr val="002060"/>
                </a:solidFill>
                <a:latin typeface="FIGC - Azzurri" panose="00000500000000000000"/>
              </a:rPr>
              <a:t>stiffness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 significativamente superiore a U16 e U17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, con tempi di contatto più brevi e maggiore reattività neuromuscolare.</a:t>
            </a:r>
            <a:endParaRPr lang="es-ES" dirty="0">
              <a:solidFill>
                <a:srgbClr val="002060"/>
              </a:solidFill>
              <a:latin typeface="FIGC - Azzurri" panose="0000050000000000000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FBF950-235F-6CDB-E946-61283A490F3A}"/>
              </a:ext>
            </a:extLst>
          </p:cNvPr>
          <p:cNvSpPr txBox="1"/>
          <p:nvPr/>
        </p:nvSpPr>
        <p:spPr>
          <a:xfrm>
            <a:off x="8481040" y="3484833"/>
            <a:ext cx="3248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2️⃣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Le U17 sono intermedie tra U19 e U16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, mostrando una progressione della </a:t>
            </a:r>
            <a:r>
              <a:rPr lang="it-IT" dirty="0" err="1">
                <a:solidFill>
                  <a:srgbClr val="002060"/>
                </a:solidFill>
                <a:latin typeface="FIGC - Azzurri" panose="00000500000000000000"/>
              </a:rPr>
              <a:t>stiffness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 con l’età.</a:t>
            </a:r>
            <a:endParaRPr lang="es-ES" dirty="0">
              <a:solidFill>
                <a:srgbClr val="002060"/>
              </a:solidFill>
              <a:latin typeface="FIGC - Azzurri" panose="0000050000000000000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E61746-E6C6-FB8B-CE31-B8AF4FF410C3}"/>
              </a:ext>
            </a:extLst>
          </p:cNvPr>
          <p:cNvSpPr txBox="1"/>
          <p:nvPr/>
        </p:nvSpPr>
        <p:spPr>
          <a:xfrm>
            <a:off x="8481040" y="4796827"/>
            <a:ext cx="3248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3️⃣ </a:t>
            </a:r>
            <a:r>
              <a:rPr lang="it-IT" b="1" dirty="0">
                <a:solidFill>
                  <a:srgbClr val="002060"/>
                </a:solidFill>
                <a:latin typeface="FIGC - Azzurri" panose="00000500000000000000"/>
              </a:rPr>
              <a:t>Le U16 hanno i tempi di contatto più lunghi, suggerendo una minore «efficienza elastica» </a:t>
            </a:r>
            <a:r>
              <a:rPr lang="it-IT" dirty="0">
                <a:solidFill>
                  <a:srgbClr val="002060"/>
                </a:solidFill>
                <a:latin typeface="FIGC - Azzurri" panose="00000500000000000000"/>
              </a:rPr>
              <a:t>e una necessità di lavoro mirato per migliorare la risposta neuromuscolare.</a:t>
            </a:r>
            <a:endParaRPr lang="es-ES" dirty="0">
              <a:solidFill>
                <a:srgbClr val="002060"/>
              </a:solidFill>
              <a:latin typeface="FIGC - Azzurri" panose="0000050000000000000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A458EA-595C-1D94-B3A7-D505F2B0D4F5}"/>
              </a:ext>
            </a:extLst>
          </p:cNvPr>
          <p:cNvSpPr txBox="1"/>
          <p:nvPr/>
        </p:nvSpPr>
        <p:spPr>
          <a:xfrm>
            <a:off x="1088695" y="127392"/>
            <a:ext cx="11103305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MINORE TEMPO DI CONTATTO = MAGGIORE EFFICIENZA NEL TRASFERIRE FORZA</a:t>
            </a:r>
          </a:p>
        </p:txBody>
      </p:sp>
    </p:spTree>
    <p:extLst>
      <p:ext uri="{BB962C8B-B14F-4D97-AF65-F5344CB8AC3E}">
        <p14:creationId xmlns:p14="http://schemas.microsoft.com/office/powerpoint/2010/main" val="149100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2409A0-8E27-D24B-778F-654A03CC6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4892B1BB-6342-C78B-D76F-321259F3B4C3}"/>
              </a:ext>
            </a:extLst>
          </p:cNvPr>
          <p:cNvSpPr/>
          <p:nvPr/>
        </p:nvSpPr>
        <p:spPr>
          <a:xfrm rot="5400000">
            <a:off x="-2893667" y="2893667"/>
            <a:ext cx="6858000" cy="1070666"/>
          </a:xfrm>
          <a:prstGeom prst="rect">
            <a:avLst/>
          </a:prstGeom>
          <a:solidFill>
            <a:srgbClr val="002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F9A5E36-3CCE-7615-47E3-B68A96E9B884}"/>
              </a:ext>
            </a:extLst>
          </p:cNvPr>
          <p:cNvCxnSpPr>
            <a:cxnSpLocks/>
          </p:cNvCxnSpPr>
          <p:nvPr/>
        </p:nvCxnSpPr>
        <p:spPr>
          <a:xfrm>
            <a:off x="-333371" y="5560828"/>
            <a:ext cx="903429" cy="15098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53ECA22E-9AF4-62F0-B1AE-CD760A85A4B2}"/>
              </a:ext>
            </a:extLst>
          </p:cNvPr>
          <p:cNvCxnSpPr>
            <a:cxnSpLocks/>
          </p:cNvCxnSpPr>
          <p:nvPr/>
        </p:nvCxnSpPr>
        <p:spPr>
          <a:xfrm>
            <a:off x="-113737" y="5401340"/>
            <a:ext cx="964770" cy="16693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F8C9E699-35F4-8819-26EC-12EEC0520F7B}"/>
              </a:ext>
            </a:extLst>
          </p:cNvPr>
          <p:cNvCxnSpPr>
            <a:cxnSpLocks/>
          </p:cNvCxnSpPr>
          <p:nvPr/>
        </p:nvCxnSpPr>
        <p:spPr>
          <a:xfrm>
            <a:off x="-113737" y="4976037"/>
            <a:ext cx="1184404" cy="1992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9FA6334E-8BB2-764D-CD71-5925FBA55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121920"/>
            <a:ext cx="865577" cy="865577"/>
          </a:xfrm>
          <a:prstGeom prst="rect">
            <a:avLst/>
          </a:prstGeom>
        </p:spPr>
      </p:pic>
      <p:pic>
        <p:nvPicPr>
          <p:cNvPr id="10" name="Immagine 9" descr="Immagine che contiene testo, diagramma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60B13B2D-5117-F468-70DB-3D36B4517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04" y="1339306"/>
            <a:ext cx="7060743" cy="5340100"/>
          </a:xfrm>
          <a:prstGeom prst="rect">
            <a:avLst/>
          </a:prstGeom>
          <a:solidFill>
            <a:srgbClr val="D3D3D3"/>
          </a:solidFill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61C99C-DDEE-775F-DF6B-6B70308C7D95}"/>
              </a:ext>
            </a:extLst>
          </p:cNvPr>
          <p:cNvSpPr txBox="1"/>
          <p:nvPr/>
        </p:nvSpPr>
        <p:spPr>
          <a:xfrm>
            <a:off x="8495177" y="1628507"/>
            <a:ext cx="32075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FIGC - Azzurri"/>
              </a:rPr>
              <a:t>1️⃣ </a:t>
            </a:r>
            <a:r>
              <a:rPr lang="it-IT" b="1" dirty="0">
                <a:solidFill>
                  <a:srgbClr val="002060"/>
                </a:solidFill>
                <a:latin typeface="FIGC - Azzurri"/>
              </a:rPr>
              <a:t>Le U19 mostrano le migliori prestazioni nello sprint 30m</a:t>
            </a:r>
            <a:r>
              <a:rPr lang="it-IT" dirty="0">
                <a:solidFill>
                  <a:srgbClr val="002060"/>
                </a:solidFill>
                <a:latin typeface="FIGC - Azzurri"/>
              </a:rPr>
              <a:t>, con tempi significativamente inferiori rispetto a U17 e U16.</a:t>
            </a:r>
            <a:endParaRPr lang="es-ES" dirty="0">
              <a:solidFill>
                <a:srgbClr val="002060"/>
              </a:solidFill>
              <a:latin typeface="FIGC - Azzur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4A33B0-915B-9D84-FB62-78CFDB19C47B}"/>
              </a:ext>
            </a:extLst>
          </p:cNvPr>
          <p:cNvSpPr txBox="1"/>
          <p:nvPr/>
        </p:nvSpPr>
        <p:spPr>
          <a:xfrm>
            <a:off x="8495178" y="3234144"/>
            <a:ext cx="3207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FIGC - Azzurri"/>
              </a:rPr>
              <a:t>2️⃣ </a:t>
            </a:r>
            <a:r>
              <a:rPr lang="it-IT" b="1" dirty="0">
                <a:solidFill>
                  <a:srgbClr val="002060"/>
                </a:solidFill>
                <a:latin typeface="FIGC - Azzurri"/>
              </a:rPr>
              <a:t>Il miglioramento della velocità è progressivo con l'età: U17 più rapide delle U16, ma ancora inferiori alle U19.</a:t>
            </a:r>
            <a:endParaRPr lang="es-ES" dirty="0">
              <a:solidFill>
                <a:srgbClr val="002060"/>
              </a:solidFill>
              <a:latin typeface="FIGC - Azzur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2457C93-E2EA-3938-4C7D-51C45002ECAF}"/>
              </a:ext>
            </a:extLst>
          </p:cNvPr>
          <p:cNvSpPr txBox="1"/>
          <p:nvPr/>
        </p:nvSpPr>
        <p:spPr>
          <a:xfrm>
            <a:off x="8495178" y="4839781"/>
            <a:ext cx="32075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FIGC - Azzurri"/>
              </a:rPr>
              <a:t>3️⃣ </a:t>
            </a:r>
            <a:r>
              <a:rPr lang="it-IT" b="1" dirty="0">
                <a:solidFill>
                  <a:srgbClr val="002060"/>
                </a:solidFill>
                <a:latin typeface="FIGC - Azzurri"/>
              </a:rPr>
              <a:t>Lo sviluppo della capacità di sprint si consolida nelle categorie superiori</a:t>
            </a:r>
            <a:r>
              <a:rPr lang="it-IT" dirty="0">
                <a:solidFill>
                  <a:srgbClr val="002060"/>
                </a:solidFill>
                <a:latin typeface="FIGC - Azzurri"/>
              </a:rPr>
              <a:t>, suggerendo l'importanza di un lavoro mirato sulla velocità e accelerazione nelle U16.</a:t>
            </a:r>
            <a:endParaRPr lang="es-ES" dirty="0">
              <a:solidFill>
                <a:srgbClr val="002060"/>
              </a:solidFill>
              <a:latin typeface="FIGC - Azzurr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D4F919-16A0-8EF7-5224-FE4090C57653}"/>
              </a:ext>
            </a:extLst>
          </p:cNvPr>
          <p:cNvSpPr txBox="1"/>
          <p:nvPr/>
        </p:nvSpPr>
        <p:spPr>
          <a:xfrm>
            <a:off x="1088695" y="127392"/>
            <a:ext cx="1110330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LA VELOCITÀ È UN FATTORE DISCRIMINANTE?</a:t>
            </a:r>
          </a:p>
        </p:txBody>
      </p:sp>
    </p:spTree>
    <p:extLst>
      <p:ext uri="{BB962C8B-B14F-4D97-AF65-F5344CB8AC3E}">
        <p14:creationId xmlns:p14="http://schemas.microsoft.com/office/powerpoint/2010/main" val="23811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C2A7A1-3427-3748-7E94-8BC6A617C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1D44EA46-ABCA-AAB5-DB34-6005154B2C0B}"/>
              </a:ext>
            </a:extLst>
          </p:cNvPr>
          <p:cNvSpPr/>
          <p:nvPr/>
        </p:nvSpPr>
        <p:spPr>
          <a:xfrm rot="5400000">
            <a:off x="-2893667" y="2893667"/>
            <a:ext cx="6858000" cy="1070666"/>
          </a:xfrm>
          <a:prstGeom prst="rect">
            <a:avLst/>
          </a:prstGeom>
          <a:solidFill>
            <a:srgbClr val="002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CB2CEE4-0D73-758D-3E76-CD9D18F6A927}"/>
              </a:ext>
            </a:extLst>
          </p:cNvPr>
          <p:cNvCxnSpPr>
            <a:cxnSpLocks/>
          </p:cNvCxnSpPr>
          <p:nvPr/>
        </p:nvCxnSpPr>
        <p:spPr>
          <a:xfrm>
            <a:off x="-333371" y="5560828"/>
            <a:ext cx="903429" cy="15098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777E1972-1C53-3790-81D6-75BB5AFA62AD}"/>
              </a:ext>
            </a:extLst>
          </p:cNvPr>
          <p:cNvCxnSpPr>
            <a:cxnSpLocks/>
          </p:cNvCxnSpPr>
          <p:nvPr/>
        </p:nvCxnSpPr>
        <p:spPr>
          <a:xfrm>
            <a:off x="-113737" y="5401340"/>
            <a:ext cx="964770" cy="16693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B4AE6EBC-DC39-136C-5A1F-EE16F85D5425}"/>
              </a:ext>
            </a:extLst>
          </p:cNvPr>
          <p:cNvCxnSpPr>
            <a:cxnSpLocks/>
          </p:cNvCxnSpPr>
          <p:nvPr/>
        </p:nvCxnSpPr>
        <p:spPr>
          <a:xfrm>
            <a:off x="-113737" y="4976037"/>
            <a:ext cx="1184404" cy="1992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B0181488-1F40-7D39-AB9E-2434052FC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121920"/>
            <a:ext cx="865577" cy="86557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1DF9F04-F32C-9C62-84C7-74F7D9A03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43" y="1412800"/>
            <a:ext cx="7910979" cy="485603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627DC8B-6391-9516-F18C-CDEF50203099}"/>
              </a:ext>
            </a:extLst>
          </p:cNvPr>
          <p:cNvSpPr txBox="1"/>
          <p:nvPr/>
        </p:nvSpPr>
        <p:spPr>
          <a:xfrm>
            <a:off x="8653021" y="255841"/>
            <a:ext cx="32128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002060"/>
                </a:solidFill>
                <a:latin typeface="FIGC - Azzurri" panose="00000500000000000000"/>
              </a:rPr>
              <a:t>1️⃣ Esiste una </a:t>
            </a:r>
            <a:r>
              <a:rPr lang="it-IT" sz="1600" b="1" dirty="0">
                <a:solidFill>
                  <a:srgbClr val="002060"/>
                </a:solidFill>
                <a:latin typeface="FIGC - Azzurri" panose="00000500000000000000"/>
              </a:rPr>
              <a:t>correlazione inversa moderata e significativa </a:t>
            </a:r>
            <a:r>
              <a:rPr lang="it-IT" sz="1600" dirty="0">
                <a:solidFill>
                  <a:srgbClr val="002060"/>
                </a:solidFill>
                <a:latin typeface="FIGC - Azzurri" panose="00000500000000000000"/>
              </a:rPr>
              <a:t>tra il tempo sui 30m e la velocità massima (r=−0.53, p=0.006), indicando che chi impiega meno tempo nei 30m raggiunge velocità più elevate in partita.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1EEED9-016F-F923-24C4-DE6004501F09}"/>
              </a:ext>
            </a:extLst>
          </p:cNvPr>
          <p:cNvSpPr txBox="1"/>
          <p:nvPr/>
        </p:nvSpPr>
        <p:spPr>
          <a:xfrm>
            <a:off x="8653020" y="2273439"/>
            <a:ext cx="32128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002060"/>
                </a:solidFill>
                <a:latin typeface="FIGC - Azzurri" panose="00000500000000000000"/>
              </a:rPr>
              <a:t>2️⃣ Non emergono differenze significative tra i gruppi (p&gt;0.05), ma il </a:t>
            </a:r>
            <a:r>
              <a:rPr lang="it-IT" sz="1600" b="1" dirty="0">
                <a:solidFill>
                  <a:srgbClr val="002060"/>
                </a:solidFill>
                <a:latin typeface="FIGC - Azzurri" panose="00000500000000000000"/>
              </a:rPr>
              <a:t>trend di miglioramento della performance con l’età è evidente</a:t>
            </a:r>
            <a:r>
              <a:rPr lang="it-IT" sz="1600" dirty="0">
                <a:solidFill>
                  <a:srgbClr val="002060"/>
                </a:solidFill>
                <a:latin typeface="FIGC - Azzurri" panose="00000500000000000000"/>
              </a:rPr>
              <a:t>, con la U19 che mostra tempi inferiori e velocità superiori rispetto alle categorie giovanili.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D17F02-932A-8987-879A-00D53EB5AC7E}"/>
              </a:ext>
            </a:extLst>
          </p:cNvPr>
          <p:cNvSpPr txBox="1"/>
          <p:nvPr/>
        </p:nvSpPr>
        <p:spPr>
          <a:xfrm>
            <a:off x="8653021" y="4291038"/>
            <a:ext cx="32128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002060"/>
                </a:solidFill>
                <a:latin typeface="FIGC - Azzurri" panose="00000500000000000000"/>
              </a:rPr>
              <a:t>3️⃣ L'</a:t>
            </a:r>
            <a:r>
              <a:rPr lang="it-IT" sz="1600" b="1" dirty="0" err="1">
                <a:solidFill>
                  <a:srgbClr val="002060"/>
                </a:solidFill>
                <a:latin typeface="FIGC - Azzurri" panose="00000500000000000000"/>
              </a:rPr>
              <a:t>effect</a:t>
            </a:r>
            <a:r>
              <a:rPr lang="it-IT" sz="1600" b="1" dirty="0">
                <a:solidFill>
                  <a:srgbClr val="002060"/>
                </a:solidFill>
                <a:latin typeface="FIGC - Azzurri" panose="00000500000000000000"/>
              </a:rPr>
              <a:t> size </a:t>
            </a:r>
            <a:r>
              <a:rPr lang="it-IT" sz="1600" dirty="0">
                <a:solidFill>
                  <a:srgbClr val="002060"/>
                </a:solidFill>
                <a:latin typeface="FIGC - Azzurri" panose="00000500000000000000"/>
              </a:rPr>
              <a:t>tra </a:t>
            </a:r>
            <a:r>
              <a:rPr lang="it-IT" sz="1600" b="1" dirty="0">
                <a:solidFill>
                  <a:srgbClr val="002060"/>
                </a:solidFill>
                <a:latin typeface="FIGC - Azzurri" panose="00000500000000000000"/>
              </a:rPr>
              <a:t>U16 e U19 </a:t>
            </a:r>
            <a:r>
              <a:rPr lang="it-IT" sz="1600" dirty="0">
                <a:solidFill>
                  <a:srgbClr val="002060"/>
                </a:solidFill>
                <a:latin typeface="FIGC - Azzurri" panose="00000500000000000000"/>
              </a:rPr>
              <a:t>è grande sia nel </a:t>
            </a:r>
            <a:r>
              <a:rPr lang="it-IT" sz="1600" b="1" dirty="0">
                <a:solidFill>
                  <a:srgbClr val="002060"/>
                </a:solidFill>
                <a:latin typeface="FIGC - Azzurri" panose="00000500000000000000"/>
              </a:rPr>
              <a:t>tempo sui 30m (ES = 1.00) </a:t>
            </a:r>
            <a:r>
              <a:rPr lang="it-IT" sz="1600" dirty="0">
                <a:solidFill>
                  <a:srgbClr val="002060"/>
                </a:solidFill>
                <a:latin typeface="FIGC - Azzurri" panose="00000500000000000000"/>
              </a:rPr>
              <a:t>sia nella</a:t>
            </a:r>
            <a:r>
              <a:rPr lang="it-IT" sz="1600" b="1" dirty="0">
                <a:solidFill>
                  <a:srgbClr val="002060"/>
                </a:solidFill>
                <a:latin typeface="FIGC - Azzurri" panose="00000500000000000000"/>
              </a:rPr>
              <a:t> velocità massima (ES = -1.10)</a:t>
            </a:r>
            <a:r>
              <a:rPr lang="it-IT" sz="1600" dirty="0">
                <a:solidFill>
                  <a:srgbClr val="002060"/>
                </a:solidFill>
                <a:latin typeface="FIGC - Azzurri" panose="00000500000000000000"/>
              </a:rPr>
              <a:t>, indicando che i </a:t>
            </a:r>
            <a:r>
              <a:rPr lang="it-IT" sz="1600" b="1" dirty="0">
                <a:solidFill>
                  <a:srgbClr val="002060"/>
                </a:solidFill>
                <a:latin typeface="FIGC - Azzurri" panose="00000500000000000000"/>
              </a:rPr>
              <a:t>maggiori miglioramenti avvengono tra i 17-19 anni</a:t>
            </a:r>
            <a:r>
              <a:rPr lang="it-IT" sz="1600" dirty="0">
                <a:solidFill>
                  <a:srgbClr val="002060"/>
                </a:solidFill>
                <a:latin typeface="FIGC - Azzurri" panose="00000500000000000000"/>
              </a:rPr>
              <a:t>, a conferma dell’importanza della maturazione e dell’allenamento avanzato in questa fase.</a:t>
            </a:r>
            <a:endParaRPr lang="es-ES" sz="1600" dirty="0">
              <a:solidFill>
                <a:srgbClr val="002060"/>
              </a:solidFill>
              <a:latin typeface="FIGC - Azzurri" panose="0000050000000000000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EF8479-C9F0-E77B-7AFF-1C6E203A1FC5}"/>
              </a:ext>
            </a:extLst>
          </p:cNvPr>
          <p:cNvSpPr txBox="1"/>
          <p:nvPr/>
        </p:nvSpPr>
        <p:spPr>
          <a:xfrm>
            <a:off x="1088695" y="14288"/>
            <a:ext cx="7564325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srgbClr val="9B8549"/>
                </a:solidFill>
                <a:latin typeface="FIGC - Azzurri"/>
                <a:cs typeface="Times New Roman" panose="02020603050405020304" pitchFamily="18" charset="0"/>
              </a:rPr>
              <a:t>CONNESSIONE TRA SPRINT TEST E VELOCITÀ MASSIMA IN GARA: UN PARAMETRO CHIAVE DELLA PERFORMANCE</a:t>
            </a:r>
          </a:p>
        </p:txBody>
      </p:sp>
    </p:spTree>
    <p:extLst>
      <p:ext uri="{BB962C8B-B14F-4D97-AF65-F5344CB8AC3E}">
        <p14:creationId xmlns:p14="http://schemas.microsoft.com/office/powerpoint/2010/main" val="285655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7387</TotalTime>
  <Words>2473</Words>
  <Application>Microsoft Office PowerPoint</Application>
  <PresentationFormat>Widescreen</PresentationFormat>
  <Paragraphs>216</Paragraphs>
  <Slides>49</Slides>
  <Notes>18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7" baseType="lpstr">
      <vt:lpstr>Arial</vt:lpstr>
      <vt:lpstr>Arial Narrow</vt:lpstr>
      <vt:lpstr>Calibri</vt:lpstr>
      <vt:lpstr>Calibri Light</vt:lpstr>
      <vt:lpstr>FIGC - Azzurri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Nelle calciatrici?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ITALIAN AREA PERFORMACE</dc:title>
  <dc:creator>Cristian Savoia</dc:creator>
  <cp:lastModifiedBy>Paolo Nucci</cp:lastModifiedBy>
  <cp:revision>89</cp:revision>
  <dcterms:created xsi:type="dcterms:W3CDTF">2023-05-18T09:31:35Z</dcterms:created>
  <dcterms:modified xsi:type="dcterms:W3CDTF">2025-03-24T08:54:12Z</dcterms:modified>
</cp:coreProperties>
</file>